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notesMasterIdLst>
    <p:notesMasterId r:id="rId17"/>
  </p:notesMasterIdLst>
  <p:sldIdLst>
    <p:sldId id="256" r:id="rId4"/>
    <p:sldId id="257" r:id="rId5"/>
    <p:sldId id="271" r:id="rId6"/>
    <p:sldId id="258" r:id="rId7"/>
    <p:sldId id="260" r:id="rId8"/>
    <p:sldId id="261" r:id="rId9"/>
    <p:sldId id="262" r:id="rId10"/>
    <p:sldId id="266" r:id="rId11"/>
    <p:sldId id="274" r:id="rId12"/>
    <p:sldId id="273" r:id="rId13"/>
    <p:sldId id="268" r:id="rId14"/>
    <p:sldId id="275" r:id="rId15"/>
    <p:sldId id="27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Canciani" initials="LC" lastIdx="6" clrIdx="0">
    <p:extLst>
      <p:ext uri="{19B8F6BF-5375-455C-9EA6-DF929625EA0E}">
        <p15:presenceInfo xmlns:p15="http://schemas.microsoft.com/office/powerpoint/2012/main" userId="4da823e2100bd730" providerId="Windows Live"/>
      </p:ext>
    </p:extLst>
  </p:cmAuthor>
  <p:cmAuthor id="2" name="LUKAS CANCIANI GRAZIANI" initials="LCG" lastIdx="9" clrIdx="1">
    <p:extLst>
      <p:ext uri="{19B8F6BF-5375-455C-9EA6-DF929625EA0E}">
        <p15:presenceInfo xmlns:p15="http://schemas.microsoft.com/office/powerpoint/2012/main" userId="LUKAS CANCIANI GRAZI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E360"/>
    <a:srgbClr val="00FF00"/>
    <a:srgbClr val="012243"/>
    <a:srgbClr val="1D3959"/>
    <a:srgbClr val="00173C"/>
    <a:srgbClr val="00B050"/>
    <a:srgbClr val="33CCFF"/>
    <a:srgbClr val="AF1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63" autoAdjust="0"/>
  </p:normalViewPr>
  <p:slideViewPr>
    <p:cSldViewPr snapToGrid="0">
      <p:cViewPr varScale="1">
        <p:scale>
          <a:sx n="71" d="100"/>
          <a:sy n="71" d="100"/>
        </p:scale>
        <p:origin x="1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as\Desktop\Tesi\Esperimenti\Esperimenti1-2-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as\Desktop\Tesi\Esperimenti\Esperimenti1-2-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12243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012243"/>
                </a:solidFill>
              </a:rPr>
              <a:t>Espressività</a:t>
            </a:r>
            <a:r>
              <a:rPr lang="en-US" dirty="0">
                <a:solidFill>
                  <a:srgbClr val="012243"/>
                </a:solidFill>
              </a:rPr>
              <a:t> 4&amp;6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12243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F1-Espressività4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988888888888894E-2"/>
                  <c:y val="5.01272236803732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A5-47B4-BB54-2919FFC9A818}"/>
                </c:ext>
              </c:extLst>
            </c:dLbl>
            <c:dLbl>
              <c:idx val="2"/>
              <c:layout>
                <c:manualLayout>
                  <c:x val="-5.7666666666666769E-2"/>
                  <c:y val="5.47568533100028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0A5-47B4-BB54-2919FFC9A8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(Range4F1!$H$58,Range4F1!$J$58,Range4F1!$L$58)</c:f>
              <c:numCache>
                <c:formatCode>0.000</c:formatCode>
                <c:ptCount val="3"/>
                <c:pt idx="0">
                  <c:v>0.76026419000472201</c:v>
                </c:pt>
                <c:pt idx="1">
                  <c:v>0.85634151449862406</c:v>
                </c:pt>
                <c:pt idx="2">
                  <c:v>0.86470099120442379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2C-4629-A412-7CDAE29C3EB7}"/>
            </c:ext>
          </c:extLst>
        </c:ser>
        <c:ser>
          <c:idx val="1"/>
          <c:order val="1"/>
          <c:tx>
            <c:v>F1-Espressività6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6.6000000000000003E-2"/>
                  <c:y val="-5.47568533100029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A5-47B4-BB54-2919FFC9A818}"/>
                </c:ext>
              </c:extLst>
            </c:dLbl>
            <c:dLbl>
              <c:idx val="2"/>
              <c:layout>
                <c:manualLayout>
                  <c:x val="-5.7666666666666769E-2"/>
                  <c:y val="-5.01272236803733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A5-47B4-BB54-2919FFC9A8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(Range6F1!$H$58,Range6F1!$J$58,Range6F1!$L$58)</c:f>
              <c:numCache>
                <c:formatCode>0.000</c:formatCode>
                <c:ptCount val="3"/>
                <c:pt idx="0">
                  <c:v>0.72475967355025583</c:v>
                </c:pt>
                <c:pt idx="1">
                  <c:v>0.87167261600000001</c:v>
                </c:pt>
                <c:pt idx="2">
                  <c:v>0.88617521614311989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2C-4629-A412-7CDAE29C3EB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28778336"/>
        <c:axId val="478919648"/>
      </c:lineChart>
      <c:catAx>
        <c:axId val="328778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>
                    <a:solidFill>
                      <a:srgbClr val="012243"/>
                    </a:solidFill>
                  </a:rPr>
                  <a:t>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12243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12243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8919648"/>
        <c:crosses val="autoZero"/>
        <c:auto val="1"/>
        <c:lblAlgn val="ctr"/>
        <c:lblOffset val="100"/>
        <c:noMultiLvlLbl val="0"/>
      </c:catAx>
      <c:valAx>
        <c:axId val="478919648"/>
        <c:scaling>
          <c:orientation val="minMax"/>
          <c:max val="1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>
                    <a:solidFill>
                      <a:srgbClr val="012243"/>
                    </a:solidFill>
                  </a:rPr>
                  <a:t>F1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12243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12243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8778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12243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12243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012243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012243"/>
                </a:solidFill>
              </a:rPr>
              <a:t>Tempi di esecuzione 4&amp;6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012243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2980827855233693"/>
          <c:y val="0.1902314814814815"/>
          <c:w val="0.47655692161286856"/>
          <c:h val="0.62271617089530473"/>
        </c:manualLayout>
      </c:layout>
      <c:lineChart>
        <c:grouping val="standard"/>
        <c:varyColors val="0"/>
        <c:ser>
          <c:idx val="0"/>
          <c:order val="0"/>
          <c:tx>
            <c:v>Tempi Medi - Espressività 4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(Range4F1!$G$56,Range4F1!$I$56,Range4F1!$K$56)</c:f>
              <c:numCache>
                <c:formatCode>General</c:formatCode>
                <c:ptCount val="3"/>
                <c:pt idx="0" formatCode="0.00">
                  <c:v>497.8</c:v>
                </c:pt>
                <c:pt idx="1">
                  <c:v>611.5</c:v>
                </c:pt>
                <c:pt idx="2">
                  <c:v>616.4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F-47FC-B48C-0A7889F07C86}"/>
            </c:ext>
          </c:extLst>
        </c:ser>
        <c:ser>
          <c:idx val="1"/>
          <c:order val="1"/>
          <c:tx>
            <c:v>Tempi Medi - Espressività 6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(Range6F1!$G$56,Range6F1!$I$56,Range6F1!$K$56)</c:f>
              <c:numCache>
                <c:formatCode>General</c:formatCode>
                <c:ptCount val="3"/>
                <c:pt idx="0" formatCode="0.00">
                  <c:v>1343.56</c:v>
                </c:pt>
                <c:pt idx="1">
                  <c:v>1544.62</c:v>
                </c:pt>
                <c:pt idx="2">
                  <c:v>1616.48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F-47FC-B48C-0A7889F07C8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28778336"/>
        <c:axId val="478919648"/>
      </c:lineChart>
      <c:catAx>
        <c:axId val="328778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>
                    <a:solidFill>
                      <a:srgbClr val="012243"/>
                    </a:solidFill>
                  </a:rPr>
                  <a:t>k</a:t>
                </a:r>
              </a:p>
            </c:rich>
          </c:tx>
          <c:layout>
            <c:manualLayout>
              <c:xMode val="edge"/>
              <c:yMode val="edge"/>
              <c:x val="0.35314040790772711"/>
              <c:y val="0.88331000291630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12243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12243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78919648"/>
        <c:crosses val="autoZero"/>
        <c:auto val="1"/>
        <c:lblAlgn val="ctr"/>
        <c:lblOffset val="100"/>
        <c:noMultiLvlLbl val="0"/>
      </c:catAx>
      <c:valAx>
        <c:axId val="47891964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12243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>
                    <a:solidFill>
                      <a:srgbClr val="012243"/>
                    </a:solidFill>
                  </a:rPr>
                  <a:t>Tempo medio</a:t>
                </a:r>
                <a:r>
                  <a:rPr lang="it-IT" baseline="0">
                    <a:solidFill>
                      <a:srgbClr val="012243"/>
                    </a:solidFill>
                  </a:rPr>
                  <a:t> (s)</a:t>
                </a:r>
                <a:endParaRPr lang="it-IT">
                  <a:solidFill>
                    <a:srgbClr val="012243"/>
                  </a:solidFill>
                </a:endParaRPr>
              </a:p>
            </c:rich>
          </c:tx>
          <c:layout>
            <c:manualLayout>
              <c:xMode val="edge"/>
              <c:yMode val="edge"/>
              <c:x val="6.0907799369115589E-3"/>
              <c:y val="0.347689195100612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12243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12243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28778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solidFill>
            <a:srgbClr val="012243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12243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886AB-BB9C-4EDF-B7AA-142F34572E3F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6AC4ABBE-9C67-4D6C-AEFA-D43E7DBA9052}">
      <dgm:prSet phldrT="[Testo]"/>
      <dgm:spPr/>
      <dgm:t>
        <a:bodyPr/>
        <a:lstStyle/>
        <a:p>
          <a:r>
            <a:rPr lang="it-IT" dirty="0"/>
            <a:t>Regola XPath</a:t>
          </a:r>
        </a:p>
      </dgm:t>
    </dgm:pt>
    <dgm:pt modelId="{5C440471-401B-47EF-ADEF-681F83EDBA77}" type="parTrans" cxnId="{7A879B50-7531-4E40-9A4C-6DE8A460F2DA}">
      <dgm:prSet/>
      <dgm:spPr/>
      <dgm:t>
        <a:bodyPr/>
        <a:lstStyle/>
        <a:p>
          <a:endParaRPr lang="it-IT"/>
        </a:p>
      </dgm:t>
    </dgm:pt>
    <dgm:pt modelId="{55258507-8F32-495A-BFA5-FBFA981D8020}" type="sibTrans" cxnId="{7A879B50-7531-4E40-9A4C-6DE8A460F2DA}">
      <dgm:prSet/>
      <dgm:spPr/>
      <dgm:t>
        <a:bodyPr/>
        <a:lstStyle/>
        <a:p>
          <a:endParaRPr lang="it-IT"/>
        </a:p>
      </dgm:t>
    </dgm:pt>
    <dgm:pt modelId="{C998F432-F69B-47DD-8059-D5C0275D1B1C}">
      <dgm:prSet phldrT="[Testo]"/>
      <dgm:spPr/>
      <dgm:t>
        <a:bodyPr/>
        <a:lstStyle/>
        <a:p>
          <a:r>
            <a:rPr lang="it-IT" dirty="0"/>
            <a:t>Documento/i HTML</a:t>
          </a:r>
        </a:p>
      </dgm:t>
    </dgm:pt>
    <dgm:pt modelId="{587FDF19-1EF0-41C8-933D-0F211E3DCEF9}" type="parTrans" cxnId="{904C60A5-1BEE-49F7-AF34-5663A650804F}">
      <dgm:prSet/>
      <dgm:spPr/>
      <dgm:t>
        <a:bodyPr/>
        <a:lstStyle/>
        <a:p>
          <a:endParaRPr lang="it-IT"/>
        </a:p>
      </dgm:t>
    </dgm:pt>
    <dgm:pt modelId="{4F0A1536-9F8B-4C59-8ADC-67675EC0B81D}" type="sibTrans" cxnId="{904C60A5-1BEE-49F7-AF34-5663A650804F}">
      <dgm:prSet/>
      <dgm:spPr/>
      <dgm:t>
        <a:bodyPr/>
        <a:lstStyle/>
        <a:p>
          <a:endParaRPr lang="it-IT"/>
        </a:p>
      </dgm:t>
    </dgm:pt>
    <dgm:pt modelId="{38DDD685-1D05-4D8A-844E-D3EF3DE29657}">
      <dgm:prSet phldrT="[Testo]"/>
      <dgm:spPr/>
      <dgm:t>
        <a:bodyPr/>
        <a:lstStyle/>
        <a:p>
          <a:r>
            <a:rPr lang="it-IT" dirty="0"/>
            <a:t>Vettore Di Valori</a:t>
          </a:r>
        </a:p>
      </dgm:t>
    </dgm:pt>
    <dgm:pt modelId="{E809ACEA-EFF2-4064-B9B5-14416B67B4F5}" type="parTrans" cxnId="{A0A595A0-D334-4F16-B082-AFAA27CBDF5F}">
      <dgm:prSet/>
      <dgm:spPr/>
      <dgm:t>
        <a:bodyPr/>
        <a:lstStyle/>
        <a:p>
          <a:endParaRPr lang="it-IT"/>
        </a:p>
      </dgm:t>
    </dgm:pt>
    <dgm:pt modelId="{0489292A-04FD-43EB-982C-BBABEAAB7592}" type="sibTrans" cxnId="{A0A595A0-D334-4F16-B082-AFAA27CBDF5F}">
      <dgm:prSet/>
      <dgm:spPr/>
      <dgm:t>
        <a:bodyPr/>
        <a:lstStyle/>
        <a:p>
          <a:endParaRPr lang="it-IT" dirty="0"/>
        </a:p>
      </dgm:t>
    </dgm:pt>
    <dgm:pt modelId="{638A3CBD-C59E-4CDC-87CA-E073DA741309}">
      <dgm:prSet/>
      <dgm:spPr/>
      <dgm:t>
        <a:bodyPr/>
        <a:lstStyle/>
        <a:p>
          <a:r>
            <a:rPr lang="it-IT" dirty="0" err="1"/>
            <a:t>Alg</a:t>
          </a:r>
          <a:r>
            <a:rPr lang="it-IT" dirty="0"/>
            <a:t>. Generatore</a:t>
          </a:r>
        </a:p>
        <a:p>
          <a:r>
            <a:rPr lang="it-IT" dirty="0"/>
            <a:t>G</a:t>
          </a:r>
        </a:p>
      </dgm:t>
    </dgm:pt>
    <dgm:pt modelId="{FF041345-7D7A-48B6-A346-01379A2DF14D}" type="parTrans" cxnId="{A1B9B386-09F2-4BA1-8611-C579CE4B89B5}">
      <dgm:prSet/>
      <dgm:spPr/>
      <dgm:t>
        <a:bodyPr/>
        <a:lstStyle/>
        <a:p>
          <a:endParaRPr lang="it-IT"/>
        </a:p>
      </dgm:t>
    </dgm:pt>
    <dgm:pt modelId="{54D146D6-7C58-4965-B110-AE63A45F1D9D}" type="sibTrans" cxnId="{A1B9B386-09F2-4BA1-8611-C579CE4B89B5}">
      <dgm:prSet/>
      <dgm:spPr/>
      <dgm:t>
        <a:bodyPr/>
        <a:lstStyle/>
        <a:p>
          <a:endParaRPr lang="it-IT"/>
        </a:p>
      </dgm:t>
    </dgm:pt>
    <dgm:pt modelId="{8F3D0DC3-F3B9-4A87-BCCC-10AF8666515C}" type="pres">
      <dgm:prSet presAssocID="{5E9886AB-BB9C-4EDF-B7AA-142F34572E3F}" presName="Name0" presStyleCnt="0">
        <dgm:presLayoutVars>
          <dgm:dir/>
          <dgm:resizeHandles val="exact"/>
        </dgm:presLayoutVars>
      </dgm:prSet>
      <dgm:spPr/>
    </dgm:pt>
    <dgm:pt modelId="{2B52E1D2-F7F0-4DF9-B818-5BD0C448D204}" type="pres">
      <dgm:prSet presAssocID="{6AC4ABBE-9C67-4D6C-AEFA-D43E7DBA9052}" presName="node" presStyleLbl="node1" presStyleIdx="0" presStyleCnt="4" custRadScaleRad="101807" custRadScaleInc="20611">
        <dgm:presLayoutVars>
          <dgm:bulletEnabled val="1"/>
        </dgm:presLayoutVars>
      </dgm:prSet>
      <dgm:spPr/>
    </dgm:pt>
    <dgm:pt modelId="{235E02A2-CED2-48DD-9255-953F0EA8FB85}" type="pres">
      <dgm:prSet presAssocID="{55258507-8F32-495A-BFA5-FBFA981D8020}" presName="sibTrans" presStyleLbl="sibTrans2D1" presStyleIdx="0" presStyleCnt="4" custScaleX="113156" custScaleY="144940" custLinFactNeighborX="-3233" custLinFactNeighborY="137"/>
      <dgm:spPr>
        <a:prstGeom prst="rightArrow">
          <a:avLst/>
        </a:prstGeom>
      </dgm:spPr>
    </dgm:pt>
    <dgm:pt modelId="{A093F66F-D125-439A-BAEC-51CDBFD02306}" type="pres">
      <dgm:prSet presAssocID="{55258507-8F32-495A-BFA5-FBFA981D8020}" presName="connectorText" presStyleLbl="sibTrans2D1" presStyleIdx="0" presStyleCnt="4"/>
      <dgm:spPr/>
    </dgm:pt>
    <dgm:pt modelId="{3F52CA94-E281-4B82-86BA-A9C1DE1C2FD8}" type="pres">
      <dgm:prSet presAssocID="{C998F432-F69B-47DD-8059-D5C0275D1B1C}" presName="node" presStyleLbl="node1" presStyleIdx="1" presStyleCnt="4">
        <dgm:presLayoutVars>
          <dgm:bulletEnabled val="1"/>
        </dgm:presLayoutVars>
      </dgm:prSet>
      <dgm:spPr/>
    </dgm:pt>
    <dgm:pt modelId="{B8EDA6B2-1DEA-4FA2-AE8F-84967458DAB6}" type="pres">
      <dgm:prSet presAssocID="{4F0A1536-9F8B-4C59-8ADC-67675EC0B81D}" presName="sibTrans" presStyleLbl="sibTrans2D1" presStyleIdx="1" presStyleCnt="4" custScaleX="117193" custScaleY="174755"/>
      <dgm:spPr>
        <a:prstGeom prst="rightArrow">
          <a:avLst/>
        </a:prstGeom>
      </dgm:spPr>
    </dgm:pt>
    <dgm:pt modelId="{D96E18E7-FF03-478E-8A18-A35B7EE57A41}" type="pres">
      <dgm:prSet presAssocID="{4F0A1536-9F8B-4C59-8ADC-67675EC0B81D}" presName="connectorText" presStyleLbl="sibTrans2D1" presStyleIdx="1" presStyleCnt="4"/>
      <dgm:spPr/>
    </dgm:pt>
    <dgm:pt modelId="{9C864C56-06D2-415E-8151-6053B883303E}" type="pres">
      <dgm:prSet presAssocID="{38DDD685-1D05-4D8A-844E-D3EF3DE29657}" presName="node" presStyleLbl="node1" presStyleIdx="2" presStyleCnt="4" custRadScaleRad="102355" custRadScaleInc="-20500">
        <dgm:presLayoutVars>
          <dgm:bulletEnabled val="1"/>
        </dgm:presLayoutVars>
      </dgm:prSet>
      <dgm:spPr/>
    </dgm:pt>
    <dgm:pt modelId="{FAA3A256-D4EA-48D9-8EA0-FD4587F45275}" type="pres">
      <dgm:prSet presAssocID="{0489292A-04FD-43EB-982C-BBABEAAB7592}" presName="sibTrans" presStyleLbl="sibTrans2D1" presStyleIdx="2" presStyleCnt="4" custScaleX="114498" custScaleY="164367"/>
      <dgm:spPr>
        <a:prstGeom prst="rightArrow">
          <a:avLst/>
        </a:prstGeom>
      </dgm:spPr>
    </dgm:pt>
    <dgm:pt modelId="{E1894072-48A6-4371-B170-ADA800EF40AF}" type="pres">
      <dgm:prSet presAssocID="{0489292A-04FD-43EB-982C-BBABEAAB7592}" presName="connectorText" presStyleLbl="sibTrans2D1" presStyleIdx="2" presStyleCnt="4"/>
      <dgm:spPr/>
    </dgm:pt>
    <dgm:pt modelId="{1B7C14D6-D793-4D30-AB37-BD039B3605BE}" type="pres">
      <dgm:prSet presAssocID="{638A3CBD-C59E-4CDC-87CA-E073DA741309}" presName="node" presStyleLbl="node1" presStyleIdx="3" presStyleCnt="4">
        <dgm:presLayoutVars>
          <dgm:bulletEnabled val="1"/>
        </dgm:presLayoutVars>
      </dgm:prSet>
      <dgm:spPr/>
    </dgm:pt>
    <dgm:pt modelId="{75DB8337-83E3-4650-99C0-695C526A637C}" type="pres">
      <dgm:prSet presAssocID="{54D146D6-7C58-4965-B110-AE63A45F1D9D}" presName="sibTrans" presStyleLbl="sibTrans2D1" presStyleIdx="3" presStyleCnt="4" custScaleX="108449" custScaleY="167016"/>
      <dgm:spPr>
        <a:prstGeom prst="rightArrow">
          <a:avLst/>
        </a:prstGeom>
      </dgm:spPr>
    </dgm:pt>
    <dgm:pt modelId="{91B90E70-A5E1-4FC7-9C30-89873D63D5F7}" type="pres">
      <dgm:prSet presAssocID="{54D146D6-7C58-4965-B110-AE63A45F1D9D}" presName="connectorText" presStyleLbl="sibTrans2D1" presStyleIdx="3" presStyleCnt="4"/>
      <dgm:spPr/>
    </dgm:pt>
  </dgm:ptLst>
  <dgm:cxnLst>
    <dgm:cxn modelId="{51302A08-0EA5-4238-957A-91AF812C98CF}" type="presOf" srcId="{C998F432-F69B-47DD-8059-D5C0275D1B1C}" destId="{3F52CA94-E281-4B82-86BA-A9C1DE1C2FD8}" srcOrd="0" destOrd="0" presId="urn:microsoft.com/office/officeart/2005/8/layout/cycle7"/>
    <dgm:cxn modelId="{6BDE5212-A9FF-4966-98FE-46A88B3DC2D5}" type="presOf" srcId="{638A3CBD-C59E-4CDC-87CA-E073DA741309}" destId="{1B7C14D6-D793-4D30-AB37-BD039B3605BE}" srcOrd="0" destOrd="0" presId="urn:microsoft.com/office/officeart/2005/8/layout/cycle7"/>
    <dgm:cxn modelId="{8A1B1326-144B-4A7F-8BD5-48E2CA5A2194}" type="presOf" srcId="{38DDD685-1D05-4D8A-844E-D3EF3DE29657}" destId="{9C864C56-06D2-415E-8151-6053B883303E}" srcOrd="0" destOrd="0" presId="urn:microsoft.com/office/officeart/2005/8/layout/cycle7"/>
    <dgm:cxn modelId="{F53D0E70-165C-4672-8184-F736AD111CCF}" type="presOf" srcId="{4F0A1536-9F8B-4C59-8ADC-67675EC0B81D}" destId="{D96E18E7-FF03-478E-8A18-A35B7EE57A41}" srcOrd="1" destOrd="0" presId="urn:microsoft.com/office/officeart/2005/8/layout/cycle7"/>
    <dgm:cxn modelId="{7A879B50-7531-4E40-9A4C-6DE8A460F2DA}" srcId="{5E9886AB-BB9C-4EDF-B7AA-142F34572E3F}" destId="{6AC4ABBE-9C67-4D6C-AEFA-D43E7DBA9052}" srcOrd="0" destOrd="0" parTransId="{5C440471-401B-47EF-ADEF-681F83EDBA77}" sibTransId="{55258507-8F32-495A-BFA5-FBFA981D8020}"/>
    <dgm:cxn modelId="{CE88EF52-382B-4CF5-BD04-0B24A8AE582C}" type="presOf" srcId="{54D146D6-7C58-4965-B110-AE63A45F1D9D}" destId="{91B90E70-A5E1-4FC7-9C30-89873D63D5F7}" srcOrd="1" destOrd="0" presId="urn:microsoft.com/office/officeart/2005/8/layout/cycle7"/>
    <dgm:cxn modelId="{A1B9B386-09F2-4BA1-8611-C579CE4B89B5}" srcId="{5E9886AB-BB9C-4EDF-B7AA-142F34572E3F}" destId="{638A3CBD-C59E-4CDC-87CA-E073DA741309}" srcOrd="3" destOrd="0" parTransId="{FF041345-7D7A-48B6-A346-01379A2DF14D}" sibTransId="{54D146D6-7C58-4965-B110-AE63A45F1D9D}"/>
    <dgm:cxn modelId="{8BAA348C-2FFA-48D3-ABEE-C18A48250855}" type="presOf" srcId="{5E9886AB-BB9C-4EDF-B7AA-142F34572E3F}" destId="{8F3D0DC3-F3B9-4A87-BCCC-10AF8666515C}" srcOrd="0" destOrd="0" presId="urn:microsoft.com/office/officeart/2005/8/layout/cycle7"/>
    <dgm:cxn modelId="{B0BD189A-6032-4325-B6CA-9C73FC87A1AF}" type="presOf" srcId="{54D146D6-7C58-4965-B110-AE63A45F1D9D}" destId="{75DB8337-83E3-4650-99C0-695C526A637C}" srcOrd="0" destOrd="0" presId="urn:microsoft.com/office/officeart/2005/8/layout/cycle7"/>
    <dgm:cxn modelId="{A0A595A0-D334-4F16-B082-AFAA27CBDF5F}" srcId="{5E9886AB-BB9C-4EDF-B7AA-142F34572E3F}" destId="{38DDD685-1D05-4D8A-844E-D3EF3DE29657}" srcOrd="2" destOrd="0" parTransId="{E809ACEA-EFF2-4064-B9B5-14416B67B4F5}" sibTransId="{0489292A-04FD-43EB-982C-BBABEAAB7592}"/>
    <dgm:cxn modelId="{904C60A5-1BEE-49F7-AF34-5663A650804F}" srcId="{5E9886AB-BB9C-4EDF-B7AA-142F34572E3F}" destId="{C998F432-F69B-47DD-8059-D5C0275D1B1C}" srcOrd="1" destOrd="0" parTransId="{587FDF19-1EF0-41C8-933D-0F211E3DCEF9}" sibTransId="{4F0A1536-9F8B-4C59-8ADC-67675EC0B81D}"/>
    <dgm:cxn modelId="{0024B7C9-9A7A-40BD-B192-1C7D664DFE38}" type="presOf" srcId="{6AC4ABBE-9C67-4D6C-AEFA-D43E7DBA9052}" destId="{2B52E1D2-F7F0-4DF9-B818-5BD0C448D204}" srcOrd="0" destOrd="0" presId="urn:microsoft.com/office/officeart/2005/8/layout/cycle7"/>
    <dgm:cxn modelId="{E28FB6CD-8C10-4F5B-949E-068DDF6E8C5F}" type="presOf" srcId="{0489292A-04FD-43EB-982C-BBABEAAB7592}" destId="{FAA3A256-D4EA-48D9-8EA0-FD4587F45275}" srcOrd="0" destOrd="0" presId="urn:microsoft.com/office/officeart/2005/8/layout/cycle7"/>
    <dgm:cxn modelId="{E6104AD5-36A9-451E-8644-F43A80E0A387}" type="presOf" srcId="{0489292A-04FD-43EB-982C-BBABEAAB7592}" destId="{E1894072-48A6-4371-B170-ADA800EF40AF}" srcOrd="1" destOrd="0" presId="urn:microsoft.com/office/officeart/2005/8/layout/cycle7"/>
    <dgm:cxn modelId="{3E0986EA-C5EF-4620-A5C5-2E21DFC89443}" type="presOf" srcId="{4F0A1536-9F8B-4C59-8ADC-67675EC0B81D}" destId="{B8EDA6B2-1DEA-4FA2-AE8F-84967458DAB6}" srcOrd="0" destOrd="0" presId="urn:microsoft.com/office/officeart/2005/8/layout/cycle7"/>
    <dgm:cxn modelId="{D871F9EC-0E67-4AE7-8850-7D1FA151C0AD}" type="presOf" srcId="{55258507-8F32-495A-BFA5-FBFA981D8020}" destId="{A093F66F-D125-439A-BAEC-51CDBFD02306}" srcOrd="1" destOrd="0" presId="urn:microsoft.com/office/officeart/2005/8/layout/cycle7"/>
    <dgm:cxn modelId="{C2AC23F2-F418-4221-ABE8-60670ABBAF9C}" type="presOf" srcId="{55258507-8F32-495A-BFA5-FBFA981D8020}" destId="{235E02A2-CED2-48DD-9255-953F0EA8FB85}" srcOrd="0" destOrd="0" presId="urn:microsoft.com/office/officeart/2005/8/layout/cycle7"/>
    <dgm:cxn modelId="{AD1FFBAF-D1B0-4CF8-98DA-E64D835FA5EB}" type="presParOf" srcId="{8F3D0DC3-F3B9-4A87-BCCC-10AF8666515C}" destId="{2B52E1D2-F7F0-4DF9-B818-5BD0C448D204}" srcOrd="0" destOrd="0" presId="urn:microsoft.com/office/officeart/2005/8/layout/cycle7"/>
    <dgm:cxn modelId="{F203F24E-A703-47CA-BAFC-95867B1C8309}" type="presParOf" srcId="{8F3D0DC3-F3B9-4A87-BCCC-10AF8666515C}" destId="{235E02A2-CED2-48DD-9255-953F0EA8FB85}" srcOrd="1" destOrd="0" presId="urn:microsoft.com/office/officeart/2005/8/layout/cycle7"/>
    <dgm:cxn modelId="{BB86BC3E-5C6C-4204-A516-C6032E6BE1E6}" type="presParOf" srcId="{235E02A2-CED2-48DD-9255-953F0EA8FB85}" destId="{A093F66F-D125-439A-BAEC-51CDBFD02306}" srcOrd="0" destOrd="0" presId="urn:microsoft.com/office/officeart/2005/8/layout/cycle7"/>
    <dgm:cxn modelId="{CADFBB2E-EC97-494A-A310-818F4CD4D0AC}" type="presParOf" srcId="{8F3D0DC3-F3B9-4A87-BCCC-10AF8666515C}" destId="{3F52CA94-E281-4B82-86BA-A9C1DE1C2FD8}" srcOrd="2" destOrd="0" presId="urn:microsoft.com/office/officeart/2005/8/layout/cycle7"/>
    <dgm:cxn modelId="{81D87E4F-A831-4408-ACD4-1DCC423A06CB}" type="presParOf" srcId="{8F3D0DC3-F3B9-4A87-BCCC-10AF8666515C}" destId="{B8EDA6B2-1DEA-4FA2-AE8F-84967458DAB6}" srcOrd="3" destOrd="0" presId="urn:microsoft.com/office/officeart/2005/8/layout/cycle7"/>
    <dgm:cxn modelId="{E5451CBF-7C2B-4883-9165-5C62A507DDD9}" type="presParOf" srcId="{B8EDA6B2-1DEA-4FA2-AE8F-84967458DAB6}" destId="{D96E18E7-FF03-478E-8A18-A35B7EE57A41}" srcOrd="0" destOrd="0" presId="urn:microsoft.com/office/officeart/2005/8/layout/cycle7"/>
    <dgm:cxn modelId="{BE865450-1318-4B6A-BFB5-CA3945344FAD}" type="presParOf" srcId="{8F3D0DC3-F3B9-4A87-BCCC-10AF8666515C}" destId="{9C864C56-06D2-415E-8151-6053B883303E}" srcOrd="4" destOrd="0" presId="urn:microsoft.com/office/officeart/2005/8/layout/cycle7"/>
    <dgm:cxn modelId="{EB3F154C-0E8F-4F46-9215-1D83DD447BD0}" type="presParOf" srcId="{8F3D0DC3-F3B9-4A87-BCCC-10AF8666515C}" destId="{FAA3A256-D4EA-48D9-8EA0-FD4587F45275}" srcOrd="5" destOrd="0" presId="urn:microsoft.com/office/officeart/2005/8/layout/cycle7"/>
    <dgm:cxn modelId="{53191342-1A62-447B-B081-4D6983E5966C}" type="presParOf" srcId="{FAA3A256-D4EA-48D9-8EA0-FD4587F45275}" destId="{E1894072-48A6-4371-B170-ADA800EF40AF}" srcOrd="0" destOrd="0" presId="urn:microsoft.com/office/officeart/2005/8/layout/cycle7"/>
    <dgm:cxn modelId="{649212BD-B961-403F-9ED0-1A8FF5E83FEB}" type="presParOf" srcId="{8F3D0DC3-F3B9-4A87-BCCC-10AF8666515C}" destId="{1B7C14D6-D793-4D30-AB37-BD039B3605BE}" srcOrd="6" destOrd="0" presId="urn:microsoft.com/office/officeart/2005/8/layout/cycle7"/>
    <dgm:cxn modelId="{CE47FD42-2F4F-4A94-BC03-6DB756246F9E}" type="presParOf" srcId="{8F3D0DC3-F3B9-4A87-BCCC-10AF8666515C}" destId="{75DB8337-83E3-4650-99C0-695C526A637C}" srcOrd="7" destOrd="0" presId="urn:microsoft.com/office/officeart/2005/8/layout/cycle7"/>
    <dgm:cxn modelId="{6F0E105B-4593-444C-A0A9-5C95380C3243}" type="presParOf" srcId="{75DB8337-83E3-4650-99C0-695C526A637C}" destId="{91B90E70-A5E1-4FC7-9C30-89873D63D5F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2E1D2-F7F0-4DF9-B818-5BD0C448D204}">
      <dsp:nvSpPr>
        <dsp:cNvPr id="0" name=""/>
        <dsp:cNvSpPr/>
      </dsp:nvSpPr>
      <dsp:spPr>
        <a:xfrm>
          <a:off x="2422363" y="0"/>
          <a:ext cx="1576443" cy="7882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Regola XPath</a:t>
          </a:r>
        </a:p>
      </dsp:txBody>
      <dsp:txXfrm>
        <a:off x="2445449" y="23086"/>
        <a:ext cx="1530271" cy="742049"/>
      </dsp:txXfrm>
    </dsp:sp>
    <dsp:sp modelId="{235E02A2-CED2-48DD-9255-953F0EA8FB85}">
      <dsp:nvSpPr>
        <dsp:cNvPr id="0" name=""/>
        <dsp:cNvSpPr/>
      </dsp:nvSpPr>
      <dsp:spPr>
        <a:xfrm rot="3007745">
          <a:off x="3389930" y="952703"/>
          <a:ext cx="858744" cy="399857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3509887" y="1032674"/>
        <a:ext cx="618830" cy="239915"/>
      </dsp:txXfrm>
    </dsp:sp>
    <dsp:sp modelId="{3F52CA94-E281-4B82-86BA-A9C1DE1C2FD8}">
      <dsp:nvSpPr>
        <dsp:cNvPr id="0" name=""/>
        <dsp:cNvSpPr/>
      </dsp:nvSpPr>
      <dsp:spPr>
        <a:xfrm>
          <a:off x="3688868" y="1516286"/>
          <a:ext cx="1576443" cy="78822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Documento/i HTML</a:t>
          </a:r>
        </a:p>
      </dsp:txBody>
      <dsp:txXfrm>
        <a:off x="3711954" y="1539372"/>
        <a:ext cx="1530271" cy="742049"/>
      </dsp:txXfrm>
    </dsp:sp>
    <dsp:sp modelId="{B8EDA6B2-1DEA-4FA2-AE8F-84967458DAB6}">
      <dsp:nvSpPr>
        <dsp:cNvPr id="0" name=""/>
        <dsp:cNvSpPr/>
      </dsp:nvSpPr>
      <dsp:spPr>
        <a:xfrm rot="7792250">
          <a:off x="3399148" y="2427485"/>
          <a:ext cx="889381" cy="482109"/>
        </a:xfrm>
        <a:prstGeom prst="rightArrow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 rot="10800000">
        <a:off x="3543781" y="2523907"/>
        <a:ext cx="600115" cy="289265"/>
      </dsp:txXfrm>
    </dsp:sp>
    <dsp:sp modelId="{9C864C56-06D2-415E-8151-6053B883303E}">
      <dsp:nvSpPr>
        <dsp:cNvPr id="0" name=""/>
        <dsp:cNvSpPr/>
      </dsp:nvSpPr>
      <dsp:spPr>
        <a:xfrm>
          <a:off x="2422367" y="3032573"/>
          <a:ext cx="1576443" cy="78822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Vettore Di Valori</a:t>
          </a:r>
        </a:p>
      </dsp:txBody>
      <dsp:txXfrm>
        <a:off x="2445453" y="3055659"/>
        <a:ext cx="1530271" cy="742049"/>
      </dsp:txXfrm>
    </dsp:sp>
    <dsp:sp modelId="{FAA3A256-D4EA-48D9-8EA0-FD4587F45275}">
      <dsp:nvSpPr>
        <dsp:cNvPr id="0" name=""/>
        <dsp:cNvSpPr/>
      </dsp:nvSpPr>
      <dsp:spPr>
        <a:xfrm rot="13241155">
          <a:off x="1894263" y="2441814"/>
          <a:ext cx="868928" cy="453451"/>
        </a:xfrm>
        <a:prstGeom prst="rightArrow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/>
        </a:p>
      </dsp:txBody>
      <dsp:txXfrm rot="10800000">
        <a:off x="2030298" y="2532504"/>
        <a:ext cx="596858" cy="272071"/>
      </dsp:txXfrm>
    </dsp:sp>
    <dsp:sp modelId="{1B7C14D6-D793-4D30-AB37-BD039B3605BE}">
      <dsp:nvSpPr>
        <dsp:cNvPr id="0" name=""/>
        <dsp:cNvSpPr/>
      </dsp:nvSpPr>
      <dsp:spPr>
        <a:xfrm>
          <a:off x="658645" y="1516286"/>
          <a:ext cx="1576443" cy="78822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Alg</a:t>
          </a:r>
          <a:r>
            <a:rPr lang="it-IT" sz="1500" kern="1200" dirty="0"/>
            <a:t>. Generatore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G</a:t>
          </a:r>
        </a:p>
      </dsp:txBody>
      <dsp:txXfrm>
        <a:off x="681731" y="1539372"/>
        <a:ext cx="1530271" cy="742049"/>
      </dsp:txXfrm>
    </dsp:sp>
    <dsp:sp modelId="{75DB8337-83E3-4650-99C0-695C526A637C}">
      <dsp:nvSpPr>
        <dsp:cNvPr id="0" name=""/>
        <dsp:cNvSpPr/>
      </dsp:nvSpPr>
      <dsp:spPr>
        <a:xfrm rot="19158841">
          <a:off x="1917214" y="921874"/>
          <a:ext cx="823022" cy="460759"/>
        </a:xfrm>
        <a:prstGeom prst="rightArrow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2055442" y="1014026"/>
        <a:ext cx="546566" cy="276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BB959B8-D208-49FB-A8AC-E92E5072EB44}" type="slidenum">
              <a:rPr lang="en-US" sz="1400" b="0" strike="noStrike" spc="-1">
                <a:latin typeface="Times New Roman"/>
              </a:rPr>
              <a:t>‹N›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50EC6A-7040-4B9A-880A-A40B55AE8DAB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B959B8-D208-49FB-A8AC-E92E5072EB44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0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BB959B8-D208-49FB-A8AC-E92E5072EB44}" type="slidenum">
              <a:rPr lang="en-US" sz="1400" b="0" strike="noStrike" spc="-1" smtClean="0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049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21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it-IT" sz="3200" b="0" strike="noStrike" spc="-1">
                <a:latin typeface="Arial"/>
              </a:rPr>
              <a:t>Fare clic per modificare lo stile del sottotitolo dello schema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151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31230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318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26595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it-IT" sz="3200" b="0" strike="noStrike" spc="-1">
                <a:latin typeface="Arial"/>
              </a:rPr>
              <a:t>Fare clic per modificare lo stile del sottotitolo dello schema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130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olo, contenuto 2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007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it-IT" sz="3200" b="0" strike="noStrike" spc="-1">
                <a:latin typeface="Arial"/>
              </a:rPr>
              <a:t>Fare clic per modificare lo stile del sottotitolo dello schema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44662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05819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65671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25897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25949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689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it-IT" sz="3200" b="0" strike="noStrike" spc="-1">
                <a:latin typeface="Arial"/>
              </a:rPr>
              <a:t>Fare clic per modificare lo stile del sottotitolo dello schema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2193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28375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72463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6056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it-IT" sz="3200" b="0" strike="noStrike" spc="-1">
                <a:latin typeface="Arial"/>
              </a:rPr>
              <a:t>Fare clic per modificare lo stile del sottotitolo dello schema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227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olo, contenuto 2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15183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70039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7938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34088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5849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85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it-IT" sz="3200" b="0" strike="noStrike" spc="-1">
                <a:latin typeface="Arial"/>
              </a:rPr>
              <a:t>Fare clic per modificare lo stile del sottotitolo dello schema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olo, contenuto 2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Fare clic per modificare lo stile del titolo dello schema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6000" b="0" strike="noStrike" spc="-1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284BC32-EC1D-4067-A9A5-A9AC19BA2F2C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10/23/2019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DAEB4B4-026F-4DCB-9F67-207B0B0B348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6000" b="0" strike="noStrike" spc="-1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284BC32-EC1D-4067-A9A5-A9AC19BA2F2C}" type="datetime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10/23/2019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DAEB4B4-026F-4DCB-9F67-207B0B0B3485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‹N›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64865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b="0" strike="noStrike" spc="-1">
                <a:solidFill>
                  <a:srgbClr val="000000"/>
                </a:solidFill>
                <a:latin typeface="Calibri Light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Calibri"/>
              </a:rPr>
              <a:t>Fare clic per modificare gli stili del testo dello schema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Calibri"/>
              </a:rPr>
              <a:t>Secondo livello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Calibri"/>
              </a:rPr>
              <a:t>Terzo livello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Quarto livello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Calibri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3204715C-D0AE-4A34-85E2-72D58AE26894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10/23/2019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8BBFBD7-8A40-42E6-8B36-7C1C3AC90834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1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593280"/>
            <a:ext cx="12191760" cy="8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  <a:ea typeface="Calibri"/>
              </a:rPr>
              <a:t>Università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degli Studi Roma Tre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Dipartimento di Ingegneria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9" name="Immagine 7"/>
          <p:cNvPicPr/>
          <p:nvPr/>
        </p:nvPicPr>
        <p:blipFill>
          <a:blip r:embed="rId2"/>
          <a:stretch/>
        </p:blipFill>
        <p:spPr>
          <a:xfrm>
            <a:off x="5140440" y="1683000"/>
            <a:ext cx="1910880" cy="92484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0" y="2784240"/>
            <a:ext cx="1219176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Corso di Laurea Triennale in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Ingegneria Informatica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0" y="3679920"/>
            <a:ext cx="12191760" cy="84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XFP: Un Algoritmo per l'inferenza automatica della struttura di siti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1"/>
              </a:spcAf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Web di grandi dimensioni basato sull'Analisi dei Punti Fissi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622520" y="4985280"/>
            <a:ext cx="2479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 Relatore: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Dott. Valter Crescenzi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8098920" y="4985280"/>
            <a:ext cx="2460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Candidato: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Lukas Canciani Graziani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03BDE21C-104D-4725-AD40-ED4F1063F1E0}"/>
              </a:ext>
            </a:extLst>
          </p:cNvPr>
          <p:cNvSpPr txBox="1"/>
          <p:nvPr/>
        </p:nvSpPr>
        <p:spPr>
          <a:xfrm>
            <a:off x="341745" y="1582287"/>
            <a:ext cx="6714837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Sulla base dei punti fissi, dando peso maggiore a quelli </a:t>
            </a:r>
            <a:r>
              <a:rPr lang="it-IT" sz="2800" spc="-1" dirty="0" err="1">
                <a:solidFill>
                  <a:srgbClr val="012243"/>
                </a:solidFill>
                <a:latin typeface="Calibri"/>
              </a:rPr>
              <a:t>navigazionali</a:t>
            </a:r>
            <a:r>
              <a:rPr lang="it-IT" sz="2800" spc="-1" dirty="0">
                <a:solidFill>
                  <a:srgbClr val="012243"/>
                </a:solidFill>
                <a:latin typeface="Calibri"/>
              </a:rPr>
              <a:t> compatibili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Punteggi in base alle caratteristiche :</a:t>
            </a:r>
          </a:p>
          <a:p>
            <a:pPr marL="914760" lvl="3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Costante/Variabile</a:t>
            </a:r>
          </a:p>
          <a:p>
            <a:pPr marL="914760" lvl="3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Opzionale/Non Opzionale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F076D0-390F-4529-A6E2-E790896A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618754"/>
            <a:ext cx="11011575" cy="609398"/>
          </a:xfrm>
        </p:spPr>
        <p:txBody>
          <a:bodyPr/>
          <a:lstStyle/>
          <a:p>
            <a:r>
              <a:rPr lang="it-IT" spc="-1" dirty="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Punteggio per partizione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E7464C-5CFE-4F98-A91C-6CD2E110E06B}"/>
              </a:ext>
            </a:extLst>
          </p:cNvPr>
          <p:cNvGrpSpPr/>
          <p:nvPr/>
        </p:nvGrpSpPr>
        <p:grpSpPr>
          <a:xfrm>
            <a:off x="8575698" y="1582287"/>
            <a:ext cx="2160000" cy="2160000"/>
            <a:chOff x="178273" y="3442597"/>
            <a:chExt cx="3404381" cy="3348173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AB87B490-5622-4AF2-B478-EE6CE0B27E67}"/>
                </a:ext>
              </a:extLst>
            </p:cNvPr>
            <p:cNvGrpSpPr/>
            <p:nvPr/>
          </p:nvGrpSpPr>
          <p:grpSpPr>
            <a:xfrm>
              <a:off x="178273" y="3442597"/>
              <a:ext cx="3404381" cy="3348173"/>
              <a:chOff x="178273" y="3442597"/>
              <a:chExt cx="3404381" cy="3348173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EE4A1743-D08C-4128-B530-E7E95AF1B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20712" y="4096681"/>
                <a:ext cx="577810" cy="8250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F7885457-E35B-4A9C-9398-EEF98BDC7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20713" y="5295605"/>
                <a:ext cx="577809" cy="8250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1B45A007-6304-4B71-9560-0A80A977E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8226" y="4679091"/>
                <a:ext cx="585443" cy="8250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548A6026-08C3-4EA3-A19E-2CE40A675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93965" y="4921744"/>
                <a:ext cx="586800" cy="8250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77EC9491-4E73-43B6-8E82-7F7DE3AB5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70154" y="4096681"/>
                <a:ext cx="586800" cy="8227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F443A301-3E5D-42B1-88C3-61013F496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692940" y="4313045"/>
                <a:ext cx="587825" cy="8250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394F602A-7B74-4FBA-8C63-D62A57515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432023" y="5295604"/>
                <a:ext cx="586800" cy="8243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A6DD46B7-B7A1-4428-A4CE-E0625B61BEA7}"/>
                  </a:ext>
                </a:extLst>
              </p:cNvPr>
              <p:cNvSpPr/>
              <p:nvPr/>
            </p:nvSpPr>
            <p:spPr>
              <a:xfrm>
                <a:off x="178273" y="3442597"/>
                <a:ext cx="3404381" cy="33481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739912A8-12E4-44A0-A00C-46AD1091A765}"/>
                  </a:ext>
                </a:extLst>
              </p:cNvPr>
              <p:cNvSpPr txBox="1"/>
              <p:nvPr/>
            </p:nvSpPr>
            <p:spPr>
              <a:xfrm>
                <a:off x="554769" y="4009328"/>
                <a:ext cx="735669" cy="572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7</a:t>
                </a:r>
              </a:p>
            </p:txBody>
          </p:sp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AF81F36-C60B-4CDF-8FEC-26CE55EE2671}"/>
                  </a:ext>
                </a:extLst>
              </p:cNvPr>
              <p:cNvSpPr txBox="1"/>
              <p:nvPr/>
            </p:nvSpPr>
            <p:spPr>
              <a:xfrm>
                <a:off x="398226" y="3442597"/>
                <a:ext cx="585443" cy="572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4</a:t>
                </a:r>
              </a:p>
            </p:txBody>
          </p:sp>
        </p:grp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D6346C94-19B6-4EF7-8390-94E12F614E64}"/>
                </a:ext>
              </a:extLst>
            </p:cNvPr>
            <p:cNvCxnSpPr/>
            <p:nvPr/>
          </p:nvCxnSpPr>
          <p:spPr>
            <a:xfrm>
              <a:off x="1153551" y="3627263"/>
              <a:ext cx="0" cy="298455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3839F05D-C3C6-4B09-A45E-2D8AA1177FE7}"/>
                </a:ext>
              </a:extLst>
            </p:cNvPr>
            <p:cNvCxnSpPr>
              <a:cxnSpLocks/>
            </p:cNvCxnSpPr>
            <p:nvPr/>
          </p:nvCxnSpPr>
          <p:spPr>
            <a:xfrm>
              <a:off x="2161277" y="3442597"/>
              <a:ext cx="0" cy="3348173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76EAB261-52D8-46D3-A3DB-23C13838A3AC}"/>
                </a:ext>
              </a:extLst>
            </p:cNvPr>
            <p:cNvSpPr txBox="1"/>
            <p:nvPr/>
          </p:nvSpPr>
          <p:spPr>
            <a:xfrm>
              <a:off x="1512628" y="3584973"/>
              <a:ext cx="735669" cy="1001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79AA649-755D-42A6-87AB-9AA201AAD6DB}"/>
                </a:ext>
              </a:extLst>
            </p:cNvPr>
            <p:cNvSpPr txBox="1"/>
            <p:nvPr/>
          </p:nvSpPr>
          <p:spPr>
            <a:xfrm>
              <a:off x="2297174" y="3639997"/>
              <a:ext cx="735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6</a:t>
              </a: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96CAFB2-D6D8-416A-8136-57E2CE469800}"/>
              </a:ext>
            </a:extLst>
          </p:cNvPr>
          <p:cNvSpPr txBox="1"/>
          <p:nvPr/>
        </p:nvSpPr>
        <p:spPr>
          <a:xfrm>
            <a:off x="8048454" y="3760528"/>
            <a:ext cx="7011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12243"/>
                </a:solidFill>
              </a:rPr>
              <a:t>Partizione 4</a:t>
            </a:r>
          </a:p>
          <a:p>
            <a:r>
              <a:rPr lang="it-IT" sz="1200" dirty="0">
                <a:solidFill>
                  <a:srgbClr val="012243"/>
                </a:solidFill>
              </a:rPr>
              <a:t>Navigazionali: Constanti: 7 Variabili: 18(Totali: 25 )</a:t>
            </a:r>
          </a:p>
          <a:p>
            <a:r>
              <a:rPr lang="it-IT" sz="1200" dirty="0" err="1">
                <a:solidFill>
                  <a:srgbClr val="012243"/>
                </a:solidFill>
              </a:rPr>
              <a:t>Nivigazionali</a:t>
            </a:r>
            <a:r>
              <a:rPr lang="it-IT" sz="1200" dirty="0">
                <a:solidFill>
                  <a:srgbClr val="012243"/>
                </a:solidFill>
              </a:rPr>
              <a:t> Opzionali: Constanti: 8 Variabili: 4(Totali: 12 ) </a:t>
            </a:r>
          </a:p>
          <a:p>
            <a:r>
              <a:rPr lang="it-IT" sz="1200" dirty="0">
                <a:solidFill>
                  <a:srgbClr val="012243"/>
                </a:solidFill>
              </a:rPr>
              <a:t>Dati:  Constanti: 14 Variabili: 34(Totali: 48 ) </a:t>
            </a:r>
          </a:p>
          <a:p>
            <a:r>
              <a:rPr lang="it-IT" sz="1200" dirty="0">
                <a:solidFill>
                  <a:srgbClr val="012243"/>
                </a:solidFill>
              </a:rPr>
              <a:t>Dati Opzionali:  Constanti: 12 Variabili: 15(Totali: 27 )</a:t>
            </a:r>
          </a:p>
          <a:p>
            <a:endParaRPr lang="it-IT" sz="1200" dirty="0">
              <a:solidFill>
                <a:srgbClr val="012243"/>
              </a:solidFill>
            </a:endParaRPr>
          </a:p>
          <a:p>
            <a:r>
              <a:rPr lang="it-IT" sz="1200" dirty="0">
                <a:solidFill>
                  <a:srgbClr val="012243"/>
                </a:solidFill>
              </a:rPr>
              <a:t>Rank = ((( 18 + 7) / 3 ) * 10) + ((34*2 + 14)/3) = 110,67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A39F30A5-B69D-4986-B76C-8686A1BF6C78}"/>
                  </a:ext>
                </a:extLst>
              </p:cNvPr>
              <p:cNvSpPr/>
              <p:nvPr/>
            </p:nvSpPr>
            <p:spPr>
              <a:xfrm>
                <a:off x="838080" y="5477930"/>
                <a:ext cx="7737618" cy="910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it-IT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𝑅𝑎𝑛𝑘</m:t>
                          </m:r>
                          <m:r>
                            <a:rPr lang="it-IT" i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= ((</m:t>
                          </m:r>
                          <m:r>
                            <a:rPr lang="it-IT" i="0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𝑁𝐹𝑃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𝑉𝑎𝑟𝑖𝑎𝑏𝑖𝑙𝑖</m:t>
                          </m:r>
                          <m:r>
                            <a:rPr lang="it-IT" i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𝑁𝐹𝑃𝐶𝑜𝑠𝑡𝑎𝑛𝑡𝑖</m:t>
                          </m:r>
                          <m:f>
                            <m:fPr>
                              <m:type m:val="lin"/>
                              <m:ctrlPr>
                                <a:rPr lang="it-IT" i="1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0" smtClean="0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i="1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  <m:t>𝑢𝑚𝑒𝑟𝑜𝐶𝑙𝑎𝑠𝑠𝑖𝐷𝑖𝑃𝑎𝑔𝑖𝑛𝑒</m:t>
                              </m:r>
                            </m:den>
                          </m:f>
                          <m:r>
                            <a:rPr lang="it-IT" i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)∗10) + ((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𝐷𝐹𝑃𝑉𝑎𝑟𝑖𝑎𝑏𝑖𝑙𝑖</m:t>
                          </m:r>
                          <m:r>
                            <a:rPr lang="it-IT" i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 ∗ 2 + 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𝐷𝐹𝑃𝐶𝑜𝑠𝑡𝑎𝑛𝑡𝑖</m:t>
                          </m:r>
                          <m:f>
                            <m:fPr>
                              <m:type m:val="lin"/>
                              <m:ctrlPr>
                                <a:rPr lang="it-IT" i="1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i="1">
                                  <a:solidFill>
                                    <a:srgbClr val="012243"/>
                                  </a:solidFill>
                                  <a:latin typeface="Cambria Math" panose="02040503050406030204" pitchFamily="18" charset="0"/>
                                </a:rPr>
                                <m:t>𝑢𝑚𝑒𝑟𝑜𝐶𝑙𝑎𝑠𝑠𝑖𝐷𝑖𝑃𝑎𝑔𝑖𝑛𝑒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A39F30A5-B69D-4986-B76C-8686A1BF6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0" y="5477930"/>
                <a:ext cx="7737618" cy="910634"/>
              </a:xfrm>
              <a:prstGeom prst="rect">
                <a:avLst/>
              </a:prstGeom>
              <a:blipFill>
                <a:blip r:embed="rId10"/>
                <a:stretch>
                  <a:fillRect t="-17450" b="-75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3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32509" y="544944"/>
            <a:ext cx="10913234" cy="70857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Esperimenti	</a:t>
            </a:r>
          </a:p>
        </p:txBody>
      </p:sp>
      <p:sp>
        <p:nvSpPr>
          <p:cNvPr id="155" name="TextShape 2"/>
          <p:cNvSpPr txBox="1"/>
          <p:nvPr/>
        </p:nvSpPr>
        <p:spPr>
          <a:xfrm>
            <a:off x="332509" y="1583866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Eseguiti su 50 siti web reali con una media di circa 45 pagine a sito</a:t>
            </a: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Eseguiti a due livelli di espressività e sui top </a:t>
            </a:r>
            <a:r>
              <a:rPr lang="it-IT" sz="2800" i="1" spc="-1" dirty="0">
                <a:solidFill>
                  <a:srgbClr val="012243"/>
                </a:solidFill>
                <a:latin typeface="Calibri"/>
              </a:rPr>
              <a:t>k</a:t>
            </a:r>
            <a:r>
              <a:rPr lang="it-IT" sz="2800" spc="-1" dirty="0">
                <a:solidFill>
                  <a:srgbClr val="012243"/>
                </a:solidFill>
                <a:latin typeface="Calibri"/>
              </a:rPr>
              <a:t> punteggi</a:t>
            </a: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Una possibile soluzione selezionata preventivamente</a:t>
            </a:r>
          </a:p>
          <a:p>
            <a:pPr marL="3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Viene calcolata una F1 score basata su </a:t>
            </a:r>
            <a:r>
              <a:rPr lang="it-IT" sz="2800" spc="-1" dirty="0" err="1">
                <a:solidFill>
                  <a:srgbClr val="012243"/>
                </a:solidFill>
                <a:latin typeface="Calibri"/>
              </a:rPr>
              <a:t>precision</a:t>
            </a:r>
            <a:r>
              <a:rPr lang="it-IT" sz="2800" spc="-1" dirty="0">
                <a:solidFill>
                  <a:srgbClr val="012243"/>
                </a:solidFill>
                <a:latin typeface="Calibri"/>
              </a:rPr>
              <a:t> e recall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5F427A-C436-49F7-869C-C64CFEC058F0}"/>
                  </a:ext>
                </a:extLst>
              </p:cNvPr>
              <p:cNvSpPr txBox="1"/>
              <p:nvPr/>
            </p:nvSpPr>
            <p:spPr>
              <a:xfrm>
                <a:off x="1275471" y="5148275"/>
                <a:ext cx="3079433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012243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rgbClr val="012243"/>
                          </a:solidFill>
                          <a:latin typeface="Cambria Math" panose="02040503050406030204" pitchFamily="18" charset="0"/>
                        </a:rPr>
                        <m:t>1=2∗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it-IT" i="1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it-IT" b="0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it-IT" b="0" i="1" smtClean="0">
                              <a:solidFill>
                                <a:srgbClr val="01224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rgbClr val="012243"/>
                  </a:solidFill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5F427A-C436-49F7-869C-C64CFEC05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471" y="5148275"/>
                <a:ext cx="3079433" cy="576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3B92A21A-893A-4C90-A987-1EDFBEAE994E}"/>
              </a:ext>
            </a:extLst>
          </p:cNvPr>
          <p:cNvSpPr txBox="1"/>
          <p:nvPr/>
        </p:nvSpPr>
        <p:spPr>
          <a:xfrm>
            <a:off x="333375" y="542925"/>
            <a:ext cx="5038725" cy="75883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Grafici Esperimenti</a:t>
            </a:r>
            <a:r>
              <a:rPr lang="it-IT" sz="4400" b="0" strike="noStrike" spc="-1" dirty="0">
                <a:solidFill>
                  <a:srgbClr val="000000"/>
                </a:solidFill>
                <a:latin typeface="Calibri Light"/>
              </a:rPr>
              <a:t>	</a:t>
            </a:r>
            <a:endParaRPr lang="it-IT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E6991758-369B-4333-AC9D-16612C0095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290005"/>
              </p:ext>
            </p:extLst>
          </p:nvPr>
        </p:nvGraphicFramePr>
        <p:xfrm>
          <a:off x="333375" y="3948620"/>
          <a:ext cx="51911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56FBB7B2-B5D7-4E84-9D32-7A805C327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624256"/>
              </p:ext>
            </p:extLst>
          </p:nvPr>
        </p:nvGraphicFramePr>
        <p:xfrm>
          <a:off x="6667499" y="3948620"/>
          <a:ext cx="51911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Shape 2">
            <a:extLst>
              <a:ext uri="{FF2B5EF4-FFF2-40B4-BE49-F238E27FC236}">
                <a16:creationId xmlns:a16="http://schemas.microsoft.com/office/drawing/2014/main" id="{A79E224A-7D88-422F-BCEB-DFCB3D711310}"/>
              </a:ext>
            </a:extLst>
          </p:cNvPr>
          <p:cNvSpPr txBox="1"/>
          <p:nvPr/>
        </p:nvSpPr>
        <p:spPr>
          <a:xfrm>
            <a:off x="333376" y="1585927"/>
            <a:ext cx="4548114" cy="2362693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Corrispondenza tra:</a:t>
            </a: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Espressività</a:t>
            </a: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F1 score</a:t>
            </a:r>
          </a:p>
          <a:p>
            <a:pPr marL="914760" lvl="1" indent="-457200">
              <a:spcBef>
                <a:spcPts val="1001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Tempi di esecuzione</a:t>
            </a:r>
          </a:p>
        </p:txBody>
      </p:sp>
    </p:spTree>
    <p:extLst>
      <p:ext uri="{BB962C8B-B14F-4D97-AF65-F5344CB8AC3E}">
        <p14:creationId xmlns:p14="http://schemas.microsoft.com/office/powerpoint/2010/main" val="168943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>
            <a:extLst>
              <a:ext uri="{FF2B5EF4-FFF2-40B4-BE49-F238E27FC236}">
                <a16:creationId xmlns:a16="http://schemas.microsoft.com/office/drawing/2014/main" id="{93DBD969-DB1F-4532-9887-56D0EB450218}"/>
              </a:ext>
            </a:extLst>
          </p:cNvPr>
          <p:cNvSpPr txBox="1"/>
          <p:nvPr/>
        </p:nvSpPr>
        <p:spPr>
          <a:xfrm>
            <a:off x="640857" y="1995000"/>
            <a:ext cx="10515240" cy="3034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Ottimizzazione</a:t>
            </a: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2286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Compromesso tra espressività e tempi di esecuzione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it-IT" sz="28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it-IT" sz="28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A62A4F-0DAF-4E1F-A855-AA466C44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561974"/>
            <a:ext cx="11019945" cy="714375"/>
          </a:xfrm>
        </p:spPr>
        <p:txBody>
          <a:bodyPr/>
          <a:lstStyle/>
          <a:p>
            <a:r>
              <a:rPr lang="it-IT" spc="-1" dirty="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94351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48553" y="544944"/>
            <a:ext cx="10515240" cy="78021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b="0" strike="noStrike" spc="-1" dirty="0">
                <a:solidFill>
                  <a:schemeClr val="bg1"/>
                </a:solidFill>
                <a:latin typeface="Calibri Light"/>
              </a:rPr>
              <a:t>Estrazione dati siti web</a:t>
            </a:r>
            <a:endParaRPr lang="it-IT" sz="4400" b="0" strike="noStrike" spc="-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48553" y="1845664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b="0" strike="noStrike" spc="-1" dirty="0">
                <a:solidFill>
                  <a:srgbClr val="012243"/>
                </a:solidFill>
                <a:latin typeface="Calibri"/>
              </a:rPr>
              <a:t>Internet permette di accedere a enormi quantità di informazioni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b="0" strike="noStrike" spc="-1" dirty="0">
              <a:solidFill>
                <a:srgbClr val="012243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</a:pPr>
            <a:endParaRPr lang="it-IT" sz="2800" b="0" strike="noStrike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b="0" strike="noStrike" spc="-1" dirty="0">
                <a:solidFill>
                  <a:srgbClr val="012243"/>
                </a:solidFill>
                <a:latin typeface="Calibri"/>
              </a:rPr>
              <a:t>Tipicamente il processo estrattore è organizzato in due fasi</a:t>
            </a:r>
          </a:p>
          <a:p>
            <a:pPr marL="997200" lvl="1" indent="-457200">
              <a:spcBef>
                <a:spcPts val="1134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b="0" strike="noStrike" spc="-1" dirty="0" err="1">
                <a:solidFill>
                  <a:srgbClr val="012243"/>
                </a:solidFill>
                <a:latin typeface="Calibri"/>
              </a:rPr>
              <a:t>Crawling</a:t>
            </a:r>
            <a:endParaRPr lang="it-IT" sz="2800" b="0" strike="noStrike" spc="-1" dirty="0">
              <a:solidFill>
                <a:srgbClr val="012243"/>
              </a:solidFill>
              <a:latin typeface="Calibri"/>
            </a:endParaRPr>
          </a:p>
          <a:p>
            <a:pPr marL="997200" lvl="1" indent="-457200">
              <a:spcBef>
                <a:spcPts val="1134"/>
              </a:spcBef>
              <a:buClr>
                <a:srgbClr val="000000"/>
              </a:buClr>
              <a:buSzPct val="50000"/>
              <a:buFont typeface="Arial" panose="020B0604020202020204" pitchFamily="34" charset="0"/>
              <a:buChar char="•"/>
            </a:pPr>
            <a:r>
              <a:rPr lang="it-IT" sz="2800" b="0" strike="noStrike" spc="-1" dirty="0">
                <a:solidFill>
                  <a:srgbClr val="012243"/>
                </a:solidFill>
                <a:latin typeface="Calibri"/>
              </a:rPr>
              <a:t>Estrazione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e 28">
            <a:extLst>
              <a:ext uri="{FF2B5EF4-FFF2-40B4-BE49-F238E27FC236}">
                <a16:creationId xmlns:a16="http://schemas.microsoft.com/office/drawing/2014/main" id="{B67245F2-599E-4855-870D-C98290E2145E}"/>
              </a:ext>
            </a:extLst>
          </p:cNvPr>
          <p:cNvSpPr/>
          <p:nvPr/>
        </p:nvSpPr>
        <p:spPr>
          <a:xfrm>
            <a:off x="6151783" y="1624614"/>
            <a:ext cx="5513376" cy="50916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A021F3-58A9-41BE-AF98-3AE5E0D6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98" y="560652"/>
            <a:ext cx="10515240" cy="724355"/>
          </a:xfrm>
        </p:spPr>
        <p:txBody>
          <a:bodyPr/>
          <a:lstStyle/>
          <a:p>
            <a:r>
              <a:rPr lang="it-IT" spc="-1" dirty="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Definizione del problema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146F00C-3AC1-4C74-83D6-D8620763EA0F}"/>
              </a:ext>
            </a:extLst>
          </p:cNvPr>
          <p:cNvSpPr txBox="1"/>
          <p:nvPr/>
        </p:nvSpPr>
        <p:spPr>
          <a:xfrm>
            <a:off x="8559657" y="12534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12243"/>
                </a:solidFill>
              </a:rPr>
              <a:t>Outpu</a:t>
            </a:r>
            <a:r>
              <a:rPr lang="it-IT" dirty="0"/>
              <a:t>t</a:t>
            </a: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5CBB5B1A-3A19-46DD-BCD7-033C800470D2}"/>
              </a:ext>
            </a:extLst>
          </p:cNvPr>
          <p:cNvSpPr/>
          <p:nvPr/>
        </p:nvSpPr>
        <p:spPr>
          <a:xfrm>
            <a:off x="4662332" y="3507478"/>
            <a:ext cx="934586" cy="79989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D2C5729A-BA8C-4FC8-85B6-1F41E1CDFAF1}"/>
              </a:ext>
            </a:extLst>
          </p:cNvPr>
          <p:cNvGrpSpPr/>
          <p:nvPr/>
        </p:nvGrpSpPr>
        <p:grpSpPr>
          <a:xfrm>
            <a:off x="245282" y="1800030"/>
            <a:ext cx="4039340" cy="4208986"/>
            <a:chOff x="245282" y="1800030"/>
            <a:chExt cx="4039340" cy="420898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264F6D1-6E6E-4281-815C-4E46DC1C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52059" y="2925671"/>
              <a:ext cx="1137600" cy="15967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607679B7-E076-423A-84D0-D30F62127D0E}"/>
                </a:ext>
              </a:extLst>
            </p:cNvPr>
            <p:cNvSpPr/>
            <p:nvPr/>
          </p:nvSpPr>
          <p:spPr>
            <a:xfrm>
              <a:off x="245282" y="2298150"/>
              <a:ext cx="4039340" cy="37108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D2BE1B6-DD72-4598-AE6F-89F11E779EBE}"/>
                </a:ext>
              </a:extLst>
            </p:cNvPr>
            <p:cNvSpPr txBox="1"/>
            <p:nvPr/>
          </p:nvSpPr>
          <p:spPr>
            <a:xfrm>
              <a:off x="1916138" y="180003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012243"/>
                  </a:solidFill>
                </a:rPr>
                <a:t>Input</a:t>
              </a:r>
            </a:p>
          </p:txBody>
        </p:sp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C27E0CD-C603-4759-9F02-72CF34BE0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25564" y="2912818"/>
              <a:ext cx="1135310" cy="1599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9935AD8E-71F1-4B24-8E36-B5F1DD0E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15774" y="2918810"/>
              <a:ext cx="1135310" cy="15975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20C844A4-C512-405B-B2B6-FD88FEE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21743" y="3366380"/>
              <a:ext cx="1133111" cy="1599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323F4650-FF29-4534-95BC-7800E6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21075" y="3852980"/>
              <a:ext cx="1137600" cy="1594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8A271A9C-1102-4456-8A21-C04269789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71139" y="3887895"/>
              <a:ext cx="1137600" cy="15943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5426CCD-66C7-4BE6-A4FF-88075C57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52475" y="3853670"/>
              <a:ext cx="1137600" cy="1595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EB6A0D68-95FB-4868-870C-08FF9A9D0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5498" y="3406556"/>
            <a:ext cx="1021786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8269E1D6-AE0E-49B7-8123-585EC659A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43260" y="2180689"/>
            <a:ext cx="102332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246C7C32-BA6C-42BE-B009-C2B8260DFE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43260" y="4685063"/>
            <a:ext cx="1027476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9CFB348-A86F-4C65-9352-31C375FC37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681" y="4687945"/>
            <a:ext cx="1027036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B3C5D5D-B334-42F1-A2F3-F68376B0D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1505" y="2965239"/>
            <a:ext cx="1027253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3768F7E0-6F3A-4032-9FDB-C6D0E02EE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1505" y="3937666"/>
            <a:ext cx="1025943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89A87E9-2F3C-4BF0-BECC-EE116551B33A}"/>
              </a:ext>
            </a:extLst>
          </p:cNvPr>
          <p:cNvCxnSpPr>
            <a:cxnSpLocks/>
          </p:cNvCxnSpPr>
          <p:nvPr/>
        </p:nvCxnSpPr>
        <p:spPr>
          <a:xfrm>
            <a:off x="9436820" y="1638116"/>
            <a:ext cx="0" cy="50124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C214C009-C870-4809-B08D-67C59A04B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63301" y="2190187"/>
            <a:ext cx="1019808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1AC4224-2FBC-4EC8-AAA9-30F2AAC16D8E}"/>
              </a:ext>
            </a:extLst>
          </p:cNvPr>
          <p:cNvCxnSpPr>
            <a:cxnSpLocks/>
          </p:cNvCxnSpPr>
          <p:nvPr/>
        </p:nvCxnSpPr>
        <p:spPr>
          <a:xfrm>
            <a:off x="7823200" y="1800030"/>
            <a:ext cx="0" cy="47300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E60115B3-A433-41B0-BF6A-25FCDDB9F96C}"/>
              </a:ext>
            </a:extLst>
          </p:cNvPr>
          <p:cNvSpPr/>
          <p:nvPr/>
        </p:nvSpPr>
        <p:spPr>
          <a:xfrm>
            <a:off x="6920611" y="3555233"/>
            <a:ext cx="227902" cy="6545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74B2951-FF77-4F55-AFE8-75B9D44C73E9}"/>
              </a:ext>
            </a:extLst>
          </p:cNvPr>
          <p:cNvSpPr/>
          <p:nvPr/>
        </p:nvSpPr>
        <p:spPr>
          <a:xfrm>
            <a:off x="7149511" y="3555233"/>
            <a:ext cx="189106" cy="65456"/>
          </a:xfrm>
          <a:prstGeom prst="rect">
            <a:avLst/>
          </a:prstGeom>
          <a:solidFill>
            <a:srgbClr val="AF1201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a gomito 65">
            <a:extLst>
              <a:ext uri="{FF2B5EF4-FFF2-40B4-BE49-F238E27FC236}">
                <a16:creationId xmlns:a16="http://schemas.microsoft.com/office/drawing/2014/main" id="{1C01CB29-EB2F-4B66-B247-27F65E6D1813}"/>
              </a:ext>
            </a:extLst>
          </p:cNvPr>
          <p:cNvCxnSpPr>
            <a:stCxn id="63" idx="0"/>
            <a:endCxn id="54" idx="1"/>
          </p:cNvCxnSpPr>
          <p:nvPr/>
        </p:nvCxnSpPr>
        <p:spPr>
          <a:xfrm rot="5400000" flipH="1" flipV="1">
            <a:off x="7276408" y="2668341"/>
            <a:ext cx="645046" cy="112873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a gomito 66">
            <a:extLst>
              <a:ext uri="{FF2B5EF4-FFF2-40B4-BE49-F238E27FC236}">
                <a16:creationId xmlns:a16="http://schemas.microsoft.com/office/drawing/2014/main" id="{40239D92-32F9-4949-93D3-1F1C33AC7FE4}"/>
              </a:ext>
            </a:extLst>
          </p:cNvPr>
          <p:cNvCxnSpPr>
            <a:cxnSpLocks/>
            <a:stCxn id="64" idx="2"/>
            <a:endCxn id="41" idx="1"/>
          </p:cNvCxnSpPr>
          <p:nvPr/>
        </p:nvCxnSpPr>
        <p:spPr>
          <a:xfrm rot="16200000" flipH="1">
            <a:off x="6807744" y="4057008"/>
            <a:ext cx="1787256" cy="91461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tangolo 70">
            <a:extLst>
              <a:ext uri="{FF2B5EF4-FFF2-40B4-BE49-F238E27FC236}">
                <a16:creationId xmlns:a16="http://schemas.microsoft.com/office/drawing/2014/main" id="{24FB5D27-DE31-47DE-B286-D6C04D0DA7BC}"/>
              </a:ext>
            </a:extLst>
          </p:cNvPr>
          <p:cNvSpPr/>
          <p:nvPr/>
        </p:nvSpPr>
        <p:spPr>
          <a:xfrm>
            <a:off x="8149644" y="4966368"/>
            <a:ext cx="1015905" cy="507031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2" name="Connettore a gomito 71">
            <a:extLst>
              <a:ext uri="{FF2B5EF4-FFF2-40B4-BE49-F238E27FC236}">
                <a16:creationId xmlns:a16="http://schemas.microsoft.com/office/drawing/2014/main" id="{D29B2D56-F98A-4F4C-9F25-6D7B96D8D334}"/>
              </a:ext>
            </a:extLst>
          </p:cNvPr>
          <p:cNvCxnSpPr>
            <a:cxnSpLocks/>
            <a:stCxn id="71" idx="3"/>
            <a:endCxn id="32" idx="1"/>
          </p:cNvCxnSpPr>
          <p:nvPr/>
        </p:nvCxnSpPr>
        <p:spPr>
          <a:xfrm flipV="1">
            <a:off x="9165549" y="4657666"/>
            <a:ext cx="1095956" cy="562218"/>
          </a:xfrm>
          <a:prstGeom prst="bentConnector3">
            <a:avLst>
              <a:gd name="adj1" fmla="val 31459"/>
            </a:avLst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76">
            <a:extLst>
              <a:ext uri="{FF2B5EF4-FFF2-40B4-BE49-F238E27FC236}">
                <a16:creationId xmlns:a16="http://schemas.microsoft.com/office/drawing/2014/main" id="{BCEDC698-77D8-419A-9D4A-6EE1F02EFED0}"/>
              </a:ext>
            </a:extLst>
          </p:cNvPr>
          <p:cNvSpPr/>
          <p:nvPr/>
        </p:nvSpPr>
        <p:spPr>
          <a:xfrm>
            <a:off x="8119117" y="5905500"/>
            <a:ext cx="440529" cy="252724"/>
          </a:xfrm>
          <a:prstGeom prst="rect">
            <a:avLst/>
          </a:prstGeom>
          <a:solidFill>
            <a:srgbClr val="33CCFF">
              <a:alpha val="2980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8" name="Connettore a gomito 77">
            <a:extLst>
              <a:ext uri="{FF2B5EF4-FFF2-40B4-BE49-F238E27FC236}">
                <a16:creationId xmlns:a16="http://schemas.microsoft.com/office/drawing/2014/main" id="{AC916155-41DA-488B-9FA8-9FAF50B620CA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8559646" y="5405063"/>
            <a:ext cx="983614" cy="626799"/>
          </a:xfrm>
          <a:prstGeom prst="bentConnector3">
            <a:avLst>
              <a:gd name="adj1" fmla="val 73241"/>
            </a:avLst>
          </a:prstGeom>
          <a:ln w="19050"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tangolo 81">
            <a:extLst>
              <a:ext uri="{FF2B5EF4-FFF2-40B4-BE49-F238E27FC236}">
                <a16:creationId xmlns:a16="http://schemas.microsoft.com/office/drawing/2014/main" id="{EDDC461C-7645-4FF5-9361-16C7903E8B7D}"/>
              </a:ext>
            </a:extLst>
          </p:cNvPr>
          <p:cNvSpPr/>
          <p:nvPr/>
        </p:nvSpPr>
        <p:spPr>
          <a:xfrm>
            <a:off x="8157640" y="3297703"/>
            <a:ext cx="345600" cy="358934"/>
          </a:xfrm>
          <a:prstGeom prst="rect">
            <a:avLst/>
          </a:prstGeom>
          <a:solidFill>
            <a:srgbClr val="33CCFF">
              <a:alpha val="2980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3" name="Connettore a gomito 82">
            <a:extLst>
              <a:ext uri="{FF2B5EF4-FFF2-40B4-BE49-F238E27FC236}">
                <a16:creationId xmlns:a16="http://schemas.microsoft.com/office/drawing/2014/main" id="{58FE458A-C573-4ACC-B5D1-92C3CFBD7507}"/>
              </a:ext>
            </a:extLst>
          </p:cNvPr>
          <p:cNvCxnSpPr>
            <a:cxnSpLocks/>
            <a:stCxn id="82" idx="3"/>
            <a:endCxn id="52" idx="1"/>
          </p:cNvCxnSpPr>
          <p:nvPr/>
        </p:nvCxnSpPr>
        <p:spPr>
          <a:xfrm>
            <a:off x="8503240" y="3477170"/>
            <a:ext cx="1758265" cy="208069"/>
          </a:xfrm>
          <a:prstGeom prst="bentConnector3">
            <a:avLst>
              <a:gd name="adj1" fmla="val 50000"/>
            </a:avLst>
          </a:prstGeom>
          <a:ln w="19050"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88">
            <a:extLst>
              <a:ext uri="{FF2B5EF4-FFF2-40B4-BE49-F238E27FC236}">
                <a16:creationId xmlns:a16="http://schemas.microsoft.com/office/drawing/2014/main" id="{6DDE1622-7A3B-4287-823B-E42702CC94E7}"/>
              </a:ext>
            </a:extLst>
          </p:cNvPr>
          <p:cNvSpPr/>
          <p:nvPr/>
        </p:nvSpPr>
        <p:spPr>
          <a:xfrm>
            <a:off x="8171111" y="2514611"/>
            <a:ext cx="994438" cy="369332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0" name="Connettore a gomito 89">
            <a:extLst>
              <a:ext uri="{FF2B5EF4-FFF2-40B4-BE49-F238E27FC236}">
                <a16:creationId xmlns:a16="http://schemas.microsoft.com/office/drawing/2014/main" id="{86085AFA-A772-4E71-BAFF-F6444A494524}"/>
              </a:ext>
            </a:extLst>
          </p:cNvPr>
          <p:cNvCxnSpPr>
            <a:cxnSpLocks/>
            <a:stCxn id="89" idx="3"/>
            <a:endCxn id="36" idx="1"/>
          </p:cNvCxnSpPr>
          <p:nvPr/>
        </p:nvCxnSpPr>
        <p:spPr>
          <a:xfrm>
            <a:off x="9165549" y="2699277"/>
            <a:ext cx="377711" cy="201412"/>
          </a:xfrm>
          <a:prstGeom prst="bentConnector3">
            <a:avLst>
              <a:gd name="adj1" fmla="val 50000"/>
            </a:avLst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44899" y="533459"/>
            <a:ext cx="6392714" cy="7672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XPath e vettore di valori</a:t>
            </a:r>
          </a:p>
        </p:txBody>
      </p:sp>
      <p:sp>
        <p:nvSpPr>
          <p:cNvPr id="97" name="TextShape 2"/>
          <p:cNvSpPr txBox="1"/>
          <p:nvPr/>
        </p:nvSpPr>
        <p:spPr>
          <a:xfrm>
            <a:off x="344899" y="1724820"/>
            <a:ext cx="5313397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Linguaggio  di query per XML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Ogni espressione XPath identifica uno o più valori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Valori raggruppati in vettori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3F1218BA-AA68-4BA7-9E42-EDC49FFB01DD}"/>
              </a:ext>
            </a:extLst>
          </p:cNvPr>
          <p:cNvSpPr txBox="1"/>
          <p:nvPr/>
        </p:nvSpPr>
        <p:spPr>
          <a:xfrm>
            <a:off x="5724660" y="6140772"/>
            <a:ext cx="6696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Si sta cercando un elemento h1 con un attributo «class» con valore «entry-</a:t>
            </a:r>
            <a:r>
              <a:rPr lang="it-IT" sz="1600" dirty="0" err="1"/>
              <a:t>title</a:t>
            </a:r>
            <a:r>
              <a:rPr lang="it-IT" sz="1600" dirty="0"/>
              <a:t>».</a:t>
            </a:r>
          </a:p>
          <a:p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DFE7A2C-71F5-4051-8E56-66EFC09C2DAA}"/>
              </a:ext>
            </a:extLst>
          </p:cNvPr>
          <p:cNvGrpSpPr/>
          <p:nvPr/>
        </p:nvGrpSpPr>
        <p:grpSpPr>
          <a:xfrm>
            <a:off x="5382023" y="1504251"/>
            <a:ext cx="7038801" cy="4675486"/>
            <a:chOff x="5416522" y="1026911"/>
            <a:chExt cx="7038801" cy="4675486"/>
          </a:xfrm>
        </p:grpSpPr>
        <p:sp>
          <p:nvSpPr>
            <p:cNvPr id="15" name="CustomShape 2">
              <a:extLst>
                <a:ext uri="{FF2B5EF4-FFF2-40B4-BE49-F238E27FC236}">
                  <a16:creationId xmlns:a16="http://schemas.microsoft.com/office/drawing/2014/main" id="{255BF8B7-7E5B-4650-956C-23309CD1BE16}"/>
                </a:ext>
              </a:extLst>
            </p:cNvPr>
            <p:cNvSpPr/>
            <p:nvPr/>
          </p:nvSpPr>
          <p:spPr>
            <a:xfrm>
              <a:off x="5820897" y="1026911"/>
              <a:ext cx="2139694" cy="30632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r>
                <a:rPr lang="it-IT" sz="1400" dirty="0">
                  <a:highlight>
                    <a:srgbClr val="00FF00"/>
                  </a:highlight>
                </a:rPr>
                <a:t>//h1[@class="entry-</a:t>
              </a:r>
              <a:r>
                <a:rPr lang="it-IT" sz="1400" dirty="0" err="1">
                  <a:highlight>
                    <a:srgbClr val="00FF00"/>
                  </a:highlight>
                </a:rPr>
                <a:t>title</a:t>
              </a:r>
              <a:r>
                <a:rPr lang="it-IT" sz="1400" dirty="0">
                  <a:highlight>
                    <a:srgbClr val="00FF00"/>
                  </a:highlight>
                </a:rPr>
                <a:t>"]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E7584DD-86E7-4336-B525-CC851F88CA8B}"/>
                </a:ext>
              </a:extLst>
            </p:cNvPr>
            <p:cNvGrpSpPr/>
            <p:nvPr/>
          </p:nvGrpSpPr>
          <p:grpSpPr>
            <a:xfrm>
              <a:off x="5416522" y="2417146"/>
              <a:ext cx="2948443" cy="3060547"/>
              <a:chOff x="5134421" y="2621476"/>
              <a:chExt cx="2948443" cy="3060547"/>
            </a:xfrm>
          </p:grpSpPr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3F63118B-318F-452D-8679-F7817EDF2A1A}"/>
                  </a:ext>
                </a:extLst>
              </p:cNvPr>
              <p:cNvSpPr/>
              <p:nvPr/>
            </p:nvSpPr>
            <p:spPr>
              <a:xfrm>
                <a:off x="5134421" y="3905335"/>
                <a:ext cx="1267710" cy="17766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alpha val="1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CA16791E-878A-4F59-8F97-9100F3EBB5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05160" y="2621476"/>
                <a:ext cx="2677704" cy="2782502"/>
                <a:chOff x="8126284" y="1603940"/>
                <a:chExt cx="2897431" cy="3010828"/>
              </a:xfrm>
            </p:grpSpPr>
            <p:sp>
              <p:nvSpPr>
                <p:cNvPr id="38" name="Rettangolo 37">
                  <a:extLst>
                    <a:ext uri="{FF2B5EF4-FFF2-40B4-BE49-F238E27FC236}">
                      <a16:creationId xmlns:a16="http://schemas.microsoft.com/office/drawing/2014/main" id="{E77DC98A-DA90-4823-9E42-BA1B0698B323}"/>
                    </a:ext>
                  </a:extLst>
                </p:cNvPr>
                <p:cNvSpPr/>
                <p:nvPr/>
              </p:nvSpPr>
              <p:spPr>
                <a:xfrm>
                  <a:off x="8126284" y="2692289"/>
                  <a:ext cx="1371736" cy="19224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alpha val="1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9" name="Rettangolo 38">
                  <a:extLst>
                    <a:ext uri="{FF2B5EF4-FFF2-40B4-BE49-F238E27FC236}">
                      <a16:creationId xmlns:a16="http://schemas.microsoft.com/office/drawing/2014/main" id="{7B476460-60D9-4101-9F66-A9339129845B}"/>
                    </a:ext>
                  </a:extLst>
                </p:cNvPr>
                <p:cNvSpPr/>
                <p:nvPr/>
              </p:nvSpPr>
              <p:spPr>
                <a:xfrm>
                  <a:off x="8388762" y="2507533"/>
                  <a:ext cx="1371736" cy="19224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alpha val="5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40" name="Rettangolo 39">
                  <a:extLst>
                    <a:ext uri="{FF2B5EF4-FFF2-40B4-BE49-F238E27FC236}">
                      <a16:creationId xmlns:a16="http://schemas.microsoft.com/office/drawing/2014/main" id="{FE2E2660-05FF-4C9D-B9C3-AC974CC27FDA}"/>
                    </a:ext>
                  </a:extLst>
                </p:cNvPr>
                <p:cNvSpPr/>
                <p:nvPr/>
              </p:nvSpPr>
              <p:spPr>
                <a:xfrm>
                  <a:off x="8651240" y="2223580"/>
                  <a:ext cx="1371736" cy="19224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1" name="Immagine 9">
                  <a:extLst>
                    <a:ext uri="{FF2B5EF4-FFF2-40B4-BE49-F238E27FC236}">
                      <a16:creationId xmlns:a16="http://schemas.microsoft.com/office/drawing/2014/main" id="{C758AB76-ED4F-416A-BEBA-DA45A867555F}"/>
                    </a:ext>
                  </a:extLst>
                </p:cNvPr>
                <p:cNvPicPr/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946243" y="1939533"/>
                  <a:ext cx="1369689" cy="19224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2" name="CustomShape 6">
                  <a:extLst>
                    <a:ext uri="{FF2B5EF4-FFF2-40B4-BE49-F238E27FC236}">
                      <a16:creationId xmlns:a16="http://schemas.microsoft.com/office/drawing/2014/main" id="{07123E3D-7141-4BD2-BE7F-CF7986EF8C21}"/>
                    </a:ext>
                  </a:extLst>
                </p:cNvPr>
                <p:cNvSpPr/>
                <p:nvPr/>
              </p:nvSpPr>
              <p:spPr>
                <a:xfrm>
                  <a:off x="8945642" y="2381879"/>
                  <a:ext cx="709742" cy="80784"/>
                </a:xfrm>
                <a:prstGeom prst="rect">
                  <a:avLst/>
                </a:prstGeom>
                <a:solidFill>
                  <a:srgbClr val="00B050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43" name="Immagine 9">
                  <a:extLst>
                    <a:ext uri="{FF2B5EF4-FFF2-40B4-BE49-F238E27FC236}">
                      <a16:creationId xmlns:a16="http://schemas.microsoft.com/office/drawing/2014/main" id="{F9817148-F3FD-4836-9135-EDF84EE2F235}"/>
                    </a:ext>
                  </a:extLst>
                </p:cNvPr>
                <p:cNvPicPr/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91714" y="1758070"/>
                  <a:ext cx="1369689" cy="19200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4" name="CustomShape 6">
                  <a:extLst>
                    <a:ext uri="{FF2B5EF4-FFF2-40B4-BE49-F238E27FC236}">
                      <a16:creationId xmlns:a16="http://schemas.microsoft.com/office/drawing/2014/main" id="{B99BA9F6-61CF-4590-96DF-4B21F68C2F10}"/>
                    </a:ext>
                  </a:extLst>
                </p:cNvPr>
                <p:cNvSpPr/>
                <p:nvPr/>
              </p:nvSpPr>
              <p:spPr>
                <a:xfrm>
                  <a:off x="9300936" y="2183736"/>
                  <a:ext cx="838456" cy="92571"/>
                </a:xfrm>
                <a:prstGeom prst="rect">
                  <a:avLst/>
                </a:prstGeom>
                <a:solidFill>
                  <a:srgbClr val="00B050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45" name="Immagine 3">
                  <a:extLst>
                    <a:ext uri="{FF2B5EF4-FFF2-40B4-BE49-F238E27FC236}">
                      <a16:creationId xmlns:a16="http://schemas.microsoft.com/office/drawing/2014/main" id="{C9835196-1580-4818-89E0-5C2E69F903E3}"/>
                    </a:ext>
                  </a:extLst>
                </p:cNvPr>
                <p:cNvPicPr/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651979" y="1603940"/>
                  <a:ext cx="1371736" cy="192247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6" name="CustomShape 6">
                  <a:extLst>
                    <a:ext uri="{FF2B5EF4-FFF2-40B4-BE49-F238E27FC236}">
                      <a16:creationId xmlns:a16="http://schemas.microsoft.com/office/drawing/2014/main" id="{2B6E2C56-380C-494A-9BD9-10BFF0C62D0D}"/>
                    </a:ext>
                  </a:extLst>
                </p:cNvPr>
                <p:cNvSpPr/>
                <p:nvPr/>
              </p:nvSpPr>
              <p:spPr>
                <a:xfrm>
                  <a:off x="9643407" y="2009019"/>
                  <a:ext cx="994503" cy="135932"/>
                </a:xfrm>
                <a:prstGeom prst="rect">
                  <a:avLst/>
                </a:prstGeom>
                <a:solidFill>
                  <a:srgbClr val="00B050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DE12F00D-CA03-4EEF-B5FB-E2150CF5D3D0}"/>
                </a:ext>
              </a:extLst>
            </p:cNvPr>
            <p:cNvGrpSpPr/>
            <p:nvPr/>
          </p:nvGrpSpPr>
          <p:grpSpPr>
            <a:xfrm>
              <a:off x="9701720" y="1026911"/>
              <a:ext cx="2753603" cy="4675486"/>
              <a:chOff x="9701690" y="450797"/>
              <a:chExt cx="2753603" cy="4675486"/>
            </a:xfrm>
          </p:grpSpPr>
          <p:grpSp>
            <p:nvGrpSpPr>
              <p:cNvPr id="21" name="Gruppo 20">
                <a:extLst>
                  <a:ext uri="{FF2B5EF4-FFF2-40B4-BE49-F238E27FC236}">
                    <a16:creationId xmlns:a16="http://schemas.microsoft.com/office/drawing/2014/main" id="{19E83755-1333-4A1F-8255-56E80CB7B8DD}"/>
                  </a:ext>
                </a:extLst>
              </p:cNvPr>
              <p:cNvGrpSpPr/>
              <p:nvPr/>
            </p:nvGrpSpPr>
            <p:grpSpPr>
              <a:xfrm>
                <a:off x="9701690" y="450797"/>
                <a:ext cx="2753603" cy="4675486"/>
                <a:chOff x="8803482" y="472595"/>
                <a:chExt cx="2753603" cy="4675486"/>
              </a:xfrm>
            </p:grpSpPr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C9B78548-9F26-4C99-AE79-F24598E10464}"/>
                    </a:ext>
                  </a:extLst>
                </p:cNvPr>
                <p:cNvSpPr txBox="1"/>
                <p:nvPr/>
              </p:nvSpPr>
              <p:spPr>
                <a:xfrm>
                  <a:off x="9000316" y="472595"/>
                  <a:ext cx="25567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dirty="0">
                      <a:solidFill>
                        <a:srgbClr val="012243"/>
                      </a:solidFill>
                    </a:rPr>
                    <a:t>Vettore di valori</a:t>
                  </a:r>
                </a:p>
              </p:txBody>
            </p:sp>
            <p:grpSp>
              <p:nvGrpSpPr>
                <p:cNvPr id="24" name="Gruppo 23">
                  <a:extLst>
                    <a:ext uri="{FF2B5EF4-FFF2-40B4-BE49-F238E27FC236}">
                      <a16:creationId xmlns:a16="http://schemas.microsoft.com/office/drawing/2014/main" id="{24F916A1-239C-42DA-AEC4-AB9A7F71EA0C}"/>
                    </a:ext>
                  </a:extLst>
                </p:cNvPr>
                <p:cNvGrpSpPr/>
                <p:nvPr/>
              </p:nvGrpSpPr>
              <p:grpSpPr>
                <a:xfrm>
                  <a:off x="8805393" y="883083"/>
                  <a:ext cx="2357391" cy="2341125"/>
                  <a:chOff x="7830724" y="888011"/>
                  <a:chExt cx="2357391" cy="2341125"/>
                </a:xfrm>
              </p:grpSpPr>
              <p:sp>
                <p:nvSpPr>
                  <p:cNvPr id="30" name="Rettangolo 29">
                    <a:extLst>
                      <a:ext uri="{FF2B5EF4-FFF2-40B4-BE49-F238E27FC236}">
                        <a16:creationId xmlns:a16="http://schemas.microsoft.com/office/drawing/2014/main" id="{BF189552-040B-400F-9991-5A122AFBDB03}"/>
                      </a:ext>
                    </a:extLst>
                  </p:cNvPr>
                  <p:cNvSpPr/>
                  <p:nvPr/>
                </p:nvSpPr>
                <p:spPr>
                  <a:xfrm>
                    <a:off x="7830724" y="2324281"/>
                    <a:ext cx="2275009" cy="717105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grpSp>
                <p:nvGrpSpPr>
                  <p:cNvPr id="31" name="Gruppo 30">
                    <a:extLst>
                      <a:ext uri="{FF2B5EF4-FFF2-40B4-BE49-F238E27FC236}">
                        <a16:creationId xmlns:a16="http://schemas.microsoft.com/office/drawing/2014/main" id="{03062464-BDC5-4DA1-A359-BF669AA12FB8}"/>
                      </a:ext>
                    </a:extLst>
                  </p:cNvPr>
                  <p:cNvGrpSpPr/>
                  <p:nvPr/>
                </p:nvGrpSpPr>
                <p:grpSpPr>
                  <a:xfrm>
                    <a:off x="7830724" y="888011"/>
                    <a:ext cx="2357391" cy="2341125"/>
                    <a:chOff x="6874500" y="413764"/>
                    <a:chExt cx="2357391" cy="2341125"/>
                  </a:xfrm>
                </p:grpSpPr>
                <p:sp>
                  <p:nvSpPr>
                    <p:cNvPr id="32" name="Rettangolo 31">
                      <a:extLst>
                        <a:ext uri="{FF2B5EF4-FFF2-40B4-BE49-F238E27FC236}">
                          <a16:creationId xmlns:a16="http://schemas.microsoft.com/office/drawing/2014/main" id="{32AB6E70-0B4B-4A33-AFEB-C07707D0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4501" y="1133692"/>
                      <a:ext cx="2275009" cy="727969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dirty="0"/>
                    </a:p>
                  </p:txBody>
                </p:sp>
                <p:sp>
                  <p:nvSpPr>
                    <p:cNvPr id="33" name="CasellaDiTesto 32">
                      <a:extLst>
                        <a:ext uri="{FF2B5EF4-FFF2-40B4-BE49-F238E27FC236}">
                          <a16:creationId xmlns:a16="http://schemas.microsoft.com/office/drawing/2014/main" id="{8B853C15-5D2F-4718-9C19-8D07B02D7C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6882" y="1954670"/>
                      <a:ext cx="2275009" cy="800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it-IT" sz="1400" b="1" dirty="0" err="1">
                          <a:solidFill>
                            <a:srgbClr val="012243"/>
                          </a:solidFill>
                        </a:rPr>
                        <a:t>Autoslalom</a:t>
                      </a:r>
                      <a:r>
                        <a:rPr lang="it-IT" sz="1400" b="1" dirty="0">
                          <a:solidFill>
                            <a:srgbClr val="012243"/>
                          </a:solidFill>
                        </a:rPr>
                        <a:t>, Virgilio su tutti a Prizzi</a:t>
                      </a:r>
                    </a:p>
                    <a:p>
                      <a:endParaRPr lang="it-IT" dirty="0">
                        <a:solidFill>
                          <a:srgbClr val="012243"/>
                        </a:solidFill>
                      </a:endParaRPr>
                    </a:p>
                  </p:txBody>
                </p:sp>
                <p:sp>
                  <p:nvSpPr>
                    <p:cNvPr id="34" name="Rettangolo 33">
                      <a:extLst>
                        <a:ext uri="{FF2B5EF4-FFF2-40B4-BE49-F238E27FC236}">
                          <a16:creationId xmlns:a16="http://schemas.microsoft.com/office/drawing/2014/main" id="{83AA8F61-1452-4A2E-8A09-6A60444C9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4501" y="419112"/>
                      <a:ext cx="2275009" cy="727969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35" name="CasellaDiTesto 34">
                      <a:extLst>
                        <a:ext uri="{FF2B5EF4-FFF2-40B4-BE49-F238E27FC236}">
                          <a16:creationId xmlns:a16="http://schemas.microsoft.com/office/drawing/2014/main" id="{4E90C82B-CBE2-4439-9E70-2F0508C855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74500" y="413764"/>
                      <a:ext cx="2275009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it-IT" sz="1400" b="1" dirty="0">
                          <a:solidFill>
                            <a:srgbClr val="012243"/>
                          </a:solidFill>
                        </a:rPr>
                        <a:t>Perfezionata l’iscrizione in serie C del Trapani Calcio</a:t>
                      </a:r>
                    </a:p>
                  </p:txBody>
                </p:sp>
              </p:grpSp>
            </p:grpSp>
            <p:sp>
              <p:nvSpPr>
                <p:cNvPr id="25" name="Rettangolo 24">
                  <a:extLst>
                    <a:ext uri="{FF2B5EF4-FFF2-40B4-BE49-F238E27FC236}">
                      <a16:creationId xmlns:a16="http://schemas.microsoft.com/office/drawing/2014/main" id="{03C0A5DF-4FDA-4E82-B95D-FF2B12B2D26F}"/>
                    </a:ext>
                  </a:extLst>
                </p:cNvPr>
                <p:cNvSpPr/>
                <p:nvPr/>
              </p:nvSpPr>
              <p:spPr>
                <a:xfrm>
                  <a:off x="8803483" y="3037152"/>
                  <a:ext cx="2275009" cy="71710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6" name="Rettangolo 25">
                  <a:extLst>
                    <a:ext uri="{FF2B5EF4-FFF2-40B4-BE49-F238E27FC236}">
                      <a16:creationId xmlns:a16="http://schemas.microsoft.com/office/drawing/2014/main" id="{62F5CBA2-7348-4360-9C8D-666E48980682}"/>
                    </a:ext>
                  </a:extLst>
                </p:cNvPr>
                <p:cNvSpPr/>
                <p:nvPr/>
              </p:nvSpPr>
              <p:spPr>
                <a:xfrm>
                  <a:off x="8803483" y="3734064"/>
                  <a:ext cx="2275009" cy="717105"/>
                </a:xfrm>
                <a:prstGeom prst="rect">
                  <a:avLst/>
                </a:prstGeom>
                <a:ln>
                  <a:solidFill>
                    <a:schemeClr val="dk1">
                      <a:alpha val="53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ACC5FB75-AE55-462E-9A2A-171A5B56822B}"/>
                    </a:ext>
                  </a:extLst>
                </p:cNvPr>
                <p:cNvSpPr/>
                <p:nvPr/>
              </p:nvSpPr>
              <p:spPr>
                <a:xfrm>
                  <a:off x="8803482" y="4430976"/>
                  <a:ext cx="2275009" cy="717105"/>
                </a:xfrm>
                <a:prstGeom prst="rect">
                  <a:avLst/>
                </a:prstGeom>
                <a:ln>
                  <a:solidFill>
                    <a:schemeClr val="dk1">
                      <a:alpha val="13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1994ADAF-11CD-4E7F-A836-2BE9BD98DCBA}"/>
                  </a:ext>
                </a:extLst>
              </p:cNvPr>
              <p:cNvSpPr txBox="1"/>
              <p:nvPr/>
            </p:nvSpPr>
            <p:spPr>
              <a:xfrm>
                <a:off x="9701690" y="1576807"/>
                <a:ext cx="22750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dirty="0" err="1">
                    <a:solidFill>
                      <a:srgbClr val="012243"/>
                    </a:solidFill>
                  </a:rPr>
                  <a:t>Gossa</a:t>
                </a:r>
                <a:r>
                  <a:rPr lang="it-IT" sz="1400" b="1" dirty="0">
                    <a:solidFill>
                      <a:srgbClr val="012243"/>
                    </a:solidFill>
                  </a:rPr>
                  <a:t> perdita idrica, a Pizzolungo disagi nella erogazione</a:t>
                </a:r>
              </a:p>
              <a:p>
                <a:endParaRPr lang="it-IT" dirty="0">
                  <a:solidFill>
                    <a:srgbClr val="012243"/>
                  </a:solidFill>
                </a:endParaRPr>
              </a:p>
            </p:txBody>
          </p:sp>
        </p:grp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C3E9C291-19B6-4233-83B7-A7A7132DB4A0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6890744" y="1333234"/>
              <a:ext cx="0" cy="1083912"/>
            </a:xfrm>
            <a:prstGeom prst="straightConnector1">
              <a:avLst/>
            </a:prstGeom>
            <a:ln w="22225">
              <a:solidFill>
                <a:srgbClr val="25E3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ccia a destra 19">
              <a:extLst>
                <a:ext uri="{FF2B5EF4-FFF2-40B4-BE49-F238E27FC236}">
                  <a16:creationId xmlns:a16="http://schemas.microsoft.com/office/drawing/2014/main" id="{FB79C23B-ED90-43A9-BC46-BB5C57EB9CE9}"/>
                </a:ext>
              </a:extLst>
            </p:cNvPr>
            <p:cNvSpPr/>
            <p:nvPr/>
          </p:nvSpPr>
          <p:spPr>
            <a:xfrm>
              <a:off x="8689387" y="3067876"/>
              <a:ext cx="663805" cy="505830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7" name="Immagine 46">
            <a:extLst>
              <a:ext uri="{FF2B5EF4-FFF2-40B4-BE49-F238E27FC236}">
                <a16:creationId xmlns:a16="http://schemas.microsoft.com/office/drawing/2014/main" id="{8A3A62F7-65D5-48E7-8315-7B6D0E37B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544" y="4695182"/>
            <a:ext cx="2315310" cy="2162818"/>
          </a:xfrm>
          <a:prstGeom prst="rect">
            <a:avLst/>
          </a:prstGeom>
        </p:spPr>
      </p:pic>
      <p:sp>
        <p:nvSpPr>
          <p:cNvPr id="50" name="Ovale 49">
            <a:extLst>
              <a:ext uri="{FF2B5EF4-FFF2-40B4-BE49-F238E27FC236}">
                <a16:creationId xmlns:a16="http://schemas.microsoft.com/office/drawing/2014/main" id="{A1A63120-4400-4A5F-B2F7-06B2729CE20F}"/>
              </a:ext>
            </a:extLst>
          </p:cNvPr>
          <p:cNvSpPr/>
          <p:nvPr/>
        </p:nvSpPr>
        <p:spPr>
          <a:xfrm>
            <a:off x="3939989" y="6248282"/>
            <a:ext cx="981636" cy="568914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solidFill>
              <a:srgbClr val="25E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22F9FFB7-FC5D-48E9-94A8-0BD7C426162E}"/>
              </a:ext>
            </a:extLst>
          </p:cNvPr>
          <p:cNvCxnSpPr>
            <a:cxnSpLocks/>
            <a:stCxn id="15" idx="2"/>
            <a:endCxn id="50" idx="7"/>
          </p:cNvCxnSpPr>
          <p:nvPr/>
        </p:nvCxnSpPr>
        <p:spPr>
          <a:xfrm flipH="1">
            <a:off x="4777868" y="1810574"/>
            <a:ext cx="2078377" cy="4521024"/>
          </a:xfrm>
          <a:prstGeom prst="straightConnector1">
            <a:avLst/>
          </a:prstGeom>
          <a:ln w="22225">
            <a:solidFill>
              <a:srgbClr val="25E3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332509" y="554182"/>
            <a:ext cx="10512812" cy="766618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XFP: Un algoritmo basato sui punti fissi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Shape 2"/>
              <p:cNvSpPr txBox="1"/>
              <p:nvPr/>
            </p:nvSpPr>
            <p:spPr>
              <a:xfrm>
                <a:off x="332509" y="1782697"/>
                <a:ext cx="7306920" cy="46737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457560" indent="-457200">
                  <a:spcBef>
                    <a:spcPts val="1001"/>
                  </a:spcBef>
                  <a:buClr>
                    <a:srgbClr val="000000"/>
                  </a:buClr>
                  <a:buSzPct val="50000"/>
                  <a:buFont typeface="Courier New" panose="02070309020205020404" pitchFamily="49" charset="0"/>
                  <a:buChar char="o"/>
                </a:pPr>
                <a:r>
                  <a:rPr lang="it-IT" sz="2800" spc="-1" dirty="0">
                    <a:solidFill>
                      <a:srgbClr val="012243"/>
                    </a:solidFill>
                    <a:latin typeface="Calibri"/>
                  </a:rPr>
                  <a:t>Invariante</a:t>
                </a:r>
              </a:p>
              <a:p>
                <a:pPr marL="360">
                  <a:spcBef>
                    <a:spcPts val="1001"/>
                  </a:spcBef>
                  <a:buClr>
                    <a:srgbClr val="000000"/>
                  </a:buClr>
                  <a:buSzPct val="50000"/>
                </a:pPr>
                <a:endParaRPr lang="it-IT" sz="2800" spc="-1" dirty="0">
                  <a:solidFill>
                    <a:srgbClr val="012243"/>
                  </a:solidFill>
                  <a:latin typeface="Calibri"/>
                </a:endParaRPr>
              </a:p>
              <a:p>
                <a:pPr marL="457560" indent="-457200">
                  <a:spcBef>
                    <a:spcPts val="1001"/>
                  </a:spcBef>
                  <a:buClr>
                    <a:srgbClr val="000000"/>
                  </a:buClr>
                  <a:buSzPct val="50000"/>
                  <a:buFont typeface="Courier New" panose="02070309020205020404" pitchFamily="49" charset="0"/>
                  <a:buChar char="o"/>
                </a:pPr>
                <a:r>
                  <a:rPr lang="it-IT" sz="2800" spc="-1" dirty="0">
                    <a:solidFill>
                      <a:srgbClr val="012243"/>
                    </a:solidFill>
                    <a:latin typeface="Calibri"/>
                  </a:rPr>
                  <a:t>Convergenza:</a:t>
                </a:r>
              </a:p>
              <a:p>
                <a:pPr marL="914760" lvl="1" indent="-457200">
                  <a:spcBef>
                    <a:spcPts val="1001"/>
                  </a:spcBef>
                  <a:buClr>
                    <a:srgbClr val="000000"/>
                  </a:buClr>
                  <a:buSzPct val="5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800" spc="-1" dirty="0">
                        <a:solidFill>
                          <a:srgbClr val="012243"/>
                        </a:solidFill>
                        <a:latin typeface="Calibri"/>
                      </a:rPr>
                      <m:t>x</m:t>
                    </m:r>
                  </m:oMath>
                </a14:m>
                <a:r>
                  <a:rPr lang="it-IT" sz="2800" spc="-1" baseline="-25000" dirty="0">
                    <a:solidFill>
                      <a:srgbClr val="012243"/>
                    </a:solidFill>
                    <a:latin typeface="Calibri"/>
                  </a:rPr>
                  <a:t>0</a:t>
                </a:r>
              </a:p>
              <a:p>
                <a:pPr marL="914760" lvl="1" indent="-457200">
                  <a:spcBef>
                    <a:spcPts val="1001"/>
                  </a:spcBef>
                  <a:buClr>
                    <a:srgbClr val="000000"/>
                  </a:buClr>
                  <a:buSzPct val="5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800" spc="-1" dirty="0">
                        <a:solidFill>
                          <a:srgbClr val="01224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it-IT" sz="2800" i="1" spc="-1" baseline="-25000" dirty="0" smtClean="0">
                        <a:solidFill>
                          <a:srgbClr val="012243"/>
                        </a:solidFill>
                        <a:latin typeface="Calibri"/>
                      </a:rPr>
                      <m:t>i</m:t>
                    </m:r>
                    <m:r>
                      <m:rPr>
                        <m:nor/>
                      </m:rPr>
                      <a:rPr lang="it-IT" sz="2800" spc="-1" baseline="-25000" dirty="0" smtClean="0">
                        <a:solidFill>
                          <a:srgbClr val="012243"/>
                        </a:solidFill>
                        <a:latin typeface="Calibri"/>
                      </a:rPr>
                      <m:t>+1</m:t>
                    </m:r>
                    <m:r>
                      <m:rPr>
                        <m:nor/>
                      </m:rPr>
                      <a:rPr lang="it-IT" sz="2800" spc="-1" dirty="0" smtClean="0">
                        <a:solidFill>
                          <a:srgbClr val="012243"/>
                        </a:solidFill>
                        <a:latin typeface="Calibri"/>
                      </a:rPr>
                      <m:t>= </m:t>
                    </m:r>
                    <m:r>
                      <m:rPr>
                        <m:nor/>
                      </m:rPr>
                      <a:rPr lang="it-IT" sz="2800" i="1" spc="-1" dirty="0" smtClean="0">
                        <a:solidFill>
                          <a:srgbClr val="012243"/>
                        </a:solidFill>
                        <a:latin typeface="Calibri"/>
                      </a:rPr>
                      <m:t>f</m:t>
                    </m:r>
                    <m:r>
                      <m:rPr>
                        <m:nor/>
                      </m:rPr>
                      <a:rPr lang="it-IT" sz="2800" spc="-1" dirty="0" smtClean="0">
                        <a:solidFill>
                          <a:srgbClr val="012243"/>
                        </a:solidFill>
                        <a:latin typeface="Calibri"/>
                      </a:rPr>
                      <m:t>(</m:t>
                    </m:r>
                    <m:r>
                      <m:rPr>
                        <m:nor/>
                      </m:rPr>
                      <a:rPr lang="it-IT" sz="2800" b="0" i="0" spc="-1" dirty="0" smtClean="0">
                        <a:solidFill>
                          <a:srgbClr val="012243"/>
                        </a:solidFill>
                        <a:latin typeface="Calibri"/>
                      </a:rPr>
                      <m:t>x</m:t>
                    </m:r>
                    <m:r>
                      <m:rPr>
                        <m:nor/>
                      </m:rPr>
                      <a:rPr lang="it-IT" sz="2800" i="1" spc="-1" baseline="-25000" dirty="0" smtClean="0">
                        <a:solidFill>
                          <a:srgbClr val="012243"/>
                        </a:solidFill>
                        <a:latin typeface="Calibri"/>
                      </a:rPr>
                      <m:t>i</m:t>
                    </m:r>
                    <m:r>
                      <m:rPr>
                        <m:nor/>
                      </m:rPr>
                      <a:rPr lang="it-IT" sz="2800" spc="-1" dirty="0" smtClean="0">
                        <a:solidFill>
                          <a:srgbClr val="012243"/>
                        </a:solidFill>
                        <a:latin typeface="Calibri"/>
                      </a:rPr>
                      <m:t>)</m:t>
                    </m:r>
                    <m:r>
                      <a:rPr lang="it-IT" sz="2800" b="0" i="1" spc="-1" dirty="0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i="1" spc="-1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2800" b="0" i="1" spc="-1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800" b="0" i="1" spc="-1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2800" b="0" i="1" spc="-1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it-IT" sz="2800" spc="-1" dirty="0">
                    <a:solidFill>
                      <a:srgbClr val="012243"/>
                    </a:solidFill>
                    <a:latin typeface="Calibri"/>
                  </a:rPr>
                  <a:t> </a:t>
                </a:r>
              </a:p>
              <a:p>
                <a:pPr marL="914760" lvl="1" indent="-457200">
                  <a:spcBef>
                    <a:spcPts val="1001"/>
                  </a:spcBef>
                  <a:buClr>
                    <a:srgbClr val="000000"/>
                  </a:buClr>
                  <a:buSzPct val="5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800" i="1" spc="-1" dirty="0">
                        <a:solidFill>
                          <a:srgbClr val="012243"/>
                        </a:solidFill>
                        <a:latin typeface="Calibri"/>
                      </a:rPr>
                      <m:t>f</m:t>
                    </m:r>
                    <m:r>
                      <m:rPr>
                        <m:nor/>
                      </m:rPr>
                      <a:rPr lang="it-IT" sz="2800" spc="-1" dirty="0">
                        <a:solidFill>
                          <a:srgbClr val="012243"/>
                        </a:solidFill>
                        <a:latin typeface="Calibri"/>
                      </a:rPr>
                      <m:t>(</m:t>
                    </m:r>
                    <m:r>
                      <m:rPr>
                        <m:nor/>
                      </m:rPr>
                      <a:rPr lang="it-IT" sz="2800" i="0" spc="-1" dirty="0" smtClean="0">
                        <a:solidFill>
                          <a:srgbClr val="012243"/>
                        </a:solidFill>
                        <a:latin typeface="Calibri"/>
                      </a:rPr>
                      <m:t>x</m:t>
                    </m:r>
                    <m:r>
                      <m:rPr>
                        <m:nor/>
                      </m:rPr>
                      <a:rPr lang="it-IT" sz="2800" b="1" spc="-1" baseline="30000" dirty="0">
                        <a:solidFill>
                          <a:srgbClr val="012243"/>
                        </a:solidFill>
                        <a:latin typeface="Calibri"/>
                      </a:rPr>
                      <m:t>’</m:t>
                    </m:r>
                    <m:r>
                      <m:rPr>
                        <m:nor/>
                      </m:rPr>
                      <a:rPr lang="it-IT" sz="2800" spc="-1" dirty="0">
                        <a:solidFill>
                          <a:srgbClr val="012243"/>
                        </a:solidFill>
                        <a:latin typeface="Calibri"/>
                      </a:rPr>
                      <m:t>)</m:t>
                    </m:r>
                    <m:r>
                      <a:rPr lang="it-IT" sz="2800" b="0" i="0" spc="-1" dirty="0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800" b="0" i="0" spc="-1" dirty="0" smtClean="0">
                        <a:solidFill>
                          <a:srgbClr val="012243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it-IT" sz="2800" b="1" spc="-1" baseline="30000" dirty="0">
                        <a:solidFill>
                          <a:srgbClr val="012243"/>
                        </a:solidFill>
                        <a:latin typeface="Calibri"/>
                      </a:rPr>
                      <m:t>’</m:t>
                    </m:r>
                  </m:oMath>
                </a14:m>
                <a:endParaRPr lang="it-IT" sz="2800" b="0" strike="noStrike" spc="-1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0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" y="1782697"/>
                <a:ext cx="7306920" cy="4673714"/>
              </a:xfrm>
              <a:prstGeom prst="rect">
                <a:avLst/>
              </a:prstGeom>
              <a:blipFill>
                <a:blip r:embed="rId3"/>
                <a:stretch>
                  <a:fillRect l="-167" t="-1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o 1">
            <a:extLst>
              <a:ext uri="{FF2B5EF4-FFF2-40B4-BE49-F238E27FC236}">
                <a16:creationId xmlns:a16="http://schemas.microsoft.com/office/drawing/2014/main" id="{5C63868F-0916-4D1A-96BC-68E7650181D7}"/>
              </a:ext>
            </a:extLst>
          </p:cNvPr>
          <p:cNvGrpSpPr>
            <a:grpSpLocks noChangeAspect="1"/>
          </p:cNvGrpSpPr>
          <p:nvPr/>
        </p:nvGrpSpPr>
        <p:grpSpPr>
          <a:xfrm>
            <a:off x="7169555" y="1698611"/>
            <a:ext cx="4689936" cy="3751065"/>
            <a:chOff x="8688960" y="1249560"/>
            <a:chExt cx="3440160" cy="2751480"/>
          </a:xfrm>
        </p:grpSpPr>
        <p:pic>
          <p:nvPicPr>
            <p:cNvPr id="102" name="Immagine 10"/>
            <p:cNvPicPr/>
            <p:nvPr/>
          </p:nvPicPr>
          <p:blipFill>
            <a:blip r:embed="rId4"/>
            <a:stretch/>
          </p:blipFill>
          <p:spPr>
            <a:xfrm>
              <a:off x="8688960" y="1249560"/>
              <a:ext cx="3440160" cy="2751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CustomShape 3"/>
            <p:cNvSpPr/>
            <p:nvPr/>
          </p:nvSpPr>
          <p:spPr>
            <a:xfrm>
              <a:off x="9060840" y="3616116"/>
              <a:ext cx="2696760" cy="1795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i="1" strike="noStrike" spc="-1" dirty="0" err="1">
                  <a:solidFill>
                    <a:srgbClr val="767171"/>
                  </a:solidFill>
                  <a:latin typeface="Calibri"/>
                </a:rPr>
                <a:t>Interazione</a:t>
              </a:r>
              <a:r>
                <a:rPr lang="en-US" sz="1000" b="0" i="1" strike="noStrike" spc="-1" dirty="0">
                  <a:solidFill>
                    <a:srgbClr val="767171"/>
                  </a:solidFill>
                  <a:latin typeface="Calibri"/>
                </a:rPr>
                <a:t> di punto </a:t>
              </a:r>
              <a:r>
                <a:rPr lang="en-US" sz="1000" b="0" i="1" strike="noStrike" spc="-1" dirty="0" err="1">
                  <a:solidFill>
                    <a:srgbClr val="767171"/>
                  </a:solidFill>
                  <a:latin typeface="Calibri"/>
                </a:rPr>
                <a:t>fisso</a:t>
              </a:r>
              <a:r>
                <a:rPr lang="en-US" sz="1000" b="0" i="1" strike="noStrike" spc="-1" dirty="0">
                  <a:solidFill>
                    <a:srgbClr val="767171"/>
                  </a:solidFill>
                  <a:latin typeface="Calibri"/>
                </a:rPr>
                <a:t> </a:t>
              </a:r>
              <a:r>
                <a:rPr lang="en-US" sz="1000" b="0" i="1" strike="noStrike" spc="-1" dirty="0" err="1">
                  <a:solidFill>
                    <a:srgbClr val="767171"/>
                  </a:solidFill>
                  <a:latin typeface="Calibri"/>
                </a:rPr>
                <a:t>sulla</a:t>
              </a:r>
              <a:r>
                <a:rPr lang="en-US" sz="1000" b="0" i="1" strike="noStrike" spc="-1" dirty="0">
                  <a:solidFill>
                    <a:srgbClr val="767171"/>
                  </a:solidFill>
                  <a:latin typeface="Calibri"/>
                </a:rPr>
                <a:t> </a:t>
              </a:r>
              <a:r>
                <a:rPr lang="en-US" sz="1000" b="0" i="1" strike="noStrike" spc="-1" dirty="0" err="1">
                  <a:solidFill>
                    <a:srgbClr val="767171"/>
                  </a:solidFill>
                  <a:latin typeface="Calibri"/>
                </a:rPr>
                <a:t>funzione</a:t>
              </a:r>
              <a:r>
                <a:rPr lang="en-US" sz="1000" b="0" i="1" strike="noStrike" spc="-1" dirty="0">
                  <a:solidFill>
                    <a:srgbClr val="767171"/>
                  </a:solidFill>
                  <a:latin typeface="Calibri"/>
                </a:rPr>
                <a:t> </a:t>
              </a:r>
              <a:r>
                <a:rPr lang="en-US" sz="1000" b="0" i="1" strike="noStrike" spc="-1" dirty="0" err="1">
                  <a:solidFill>
                    <a:srgbClr val="767171"/>
                  </a:solidFill>
                  <a:latin typeface="Calibri"/>
                </a:rPr>
                <a:t>coseno</a:t>
              </a:r>
              <a:endParaRPr lang="en-US" sz="10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41745" y="560177"/>
            <a:ext cx="10815105" cy="716099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Generazione di regole e frammento XPath</a:t>
            </a:r>
          </a:p>
        </p:txBody>
      </p:sp>
      <p:sp>
        <p:nvSpPr>
          <p:cNvPr id="105" name="TextShape 2"/>
          <p:cNvSpPr txBox="1"/>
          <p:nvPr/>
        </p:nvSpPr>
        <p:spPr>
          <a:xfrm>
            <a:off x="341745" y="1548606"/>
            <a:ext cx="6446728" cy="336835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L’algoritmo Generatore (G) a partire da un vettore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L’algoritmo utilizza un frammento XPath configurabile</a:t>
            </a: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it-IT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0AA4DF8-C8C5-40FC-B839-D5DCB5ADA4FA}"/>
              </a:ext>
            </a:extLst>
          </p:cNvPr>
          <p:cNvGrpSpPr/>
          <p:nvPr/>
        </p:nvGrpSpPr>
        <p:grpSpPr>
          <a:xfrm>
            <a:off x="6788473" y="1510860"/>
            <a:ext cx="5923957" cy="3820795"/>
            <a:chOff x="6756771" y="1282772"/>
            <a:chExt cx="5923957" cy="4065483"/>
          </a:xfrm>
        </p:grpSpPr>
        <p:graphicFrame>
          <p:nvGraphicFramePr>
            <p:cNvPr id="2" name="Diagram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523794"/>
                </p:ext>
              </p:extLst>
            </p:nvPr>
          </p:nvGraphicFramePr>
          <p:xfrm>
            <a:off x="6756771" y="1282772"/>
            <a:ext cx="5923957" cy="40654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06" name="CustomShape 3"/>
            <p:cNvSpPr>
              <a:spLocks noChangeAspect="1"/>
            </p:cNvSpPr>
            <p:nvPr/>
          </p:nvSpPr>
          <p:spPr>
            <a:xfrm rot="2907522">
              <a:off x="10057592" y="2390423"/>
              <a:ext cx="11754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 dirty="0" err="1">
                  <a:solidFill>
                    <a:schemeClr val="bg1"/>
                  </a:solidFill>
                  <a:latin typeface="Calibri"/>
                </a:rPr>
                <a:t>Applicata</a:t>
              </a:r>
              <a:r>
                <a:rPr lang="en-US" sz="1400" b="0" strike="noStrike" spc="-1" dirty="0">
                  <a:solidFill>
                    <a:schemeClr val="bg1"/>
                  </a:solidFill>
                  <a:latin typeface="Calibri"/>
                </a:rPr>
                <a:t> </a:t>
              </a:r>
              <a:r>
                <a:rPr lang="en-US" sz="1400" b="0" strike="noStrike" spc="-1" dirty="0">
                  <a:solidFill>
                    <a:srgbClr val="FFFFFF"/>
                  </a:solidFill>
                  <a:latin typeface="Calibri"/>
                </a:rPr>
                <a:t>a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107" name="CustomShape 4"/>
            <p:cNvSpPr>
              <a:spLocks noChangeAspect="1"/>
            </p:cNvSpPr>
            <p:nvPr/>
          </p:nvSpPr>
          <p:spPr>
            <a:xfrm rot="18539555">
              <a:off x="10254741" y="3822177"/>
              <a:ext cx="80784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 dirty="0" err="1">
                  <a:solidFill>
                    <a:srgbClr val="FFFFFF"/>
                  </a:solidFill>
                  <a:latin typeface="Calibri"/>
                </a:rPr>
                <a:t>Esrae</a:t>
              </a:r>
              <a:endParaRPr lang="en-US" sz="1400" b="0" strike="noStrike" spc="-1" dirty="0">
                <a:latin typeface="Arial"/>
              </a:endParaRPr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967C874D-2AFC-48CD-8436-E95168D64D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00334" y="4509414"/>
              <a:ext cx="1677683" cy="838841"/>
              <a:chOff x="2123136" y="3226259"/>
              <a:chExt cx="1677683" cy="838841"/>
            </a:xfrm>
          </p:grpSpPr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A47C14E-BA33-4ED8-A970-70651E668AED}"/>
                  </a:ext>
                </a:extLst>
              </p:cNvPr>
              <p:cNvSpPr/>
              <p:nvPr/>
            </p:nvSpPr>
            <p:spPr>
              <a:xfrm>
                <a:off x="2123136" y="3226259"/>
                <a:ext cx="1677683" cy="83884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4505695"/>
                  <a:satOff val="-11613"/>
                  <a:lumOff val="-7843"/>
                  <a:alphaOff val="0"/>
                </a:schemeClr>
              </a:fillRef>
              <a:effectRef idx="0">
                <a:schemeClr val="accent5">
                  <a:hueOff val="-4505695"/>
                  <a:satOff val="-11613"/>
                  <a:lumOff val="-784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B6D33A6-F14B-4F32-9EF7-3DD0D7C531C6}"/>
                  </a:ext>
                </a:extLst>
              </p:cNvPr>
              <p:cNvSpPr txBox="1"/>
              <p:nvPr/>
            </p:nvSpPr>
            <p:spPr>
              <a:xfrm>
                <a:off x="2147705" y="3250828"/>
                <a:ext cx="1628545" cy="7897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600" kern="1200" dirty="0"/>
                  <a:t>Frammento XPath</a:t>
                </a:r>
              </a:p>
            </p:txBody>
          </p: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AB75A191-A73E-4C9D-B981-4B3A8D062C0B}"/>
                </a:ext>
              </a:extLst>
            </p:cNvPr>
            <p:cNvGrpSpPr>
              <a:grpSpLocks noChangeAspect="1"/>
            </p:cNvGrpSpPr>
            <p:nvPr/>
          </p:nvGrpSpPr>
          <p:grpSpPr>
            <a:xfrm rot="2952999">
              <a:off x="7316767" y="3940540"/>
              <a:ext cx="799817" cy="348044"/>
              <a:chOff x="1825576" y="2598115"/>
              <a:chExt cx="924528" cy="482572"/>
            </a:xfrm>
          </p:grpSpPr>
          <p:sp>
            <p:nvSpPr>
              <p:cNvPr id="12" name="Freccia a destra 11">
                <a:extLst>
                  <a:ext uri="{FF2B5EF4-FFF2-40B4-BE49-F238E27FC236}">
                    <a16:creationId xmlns:a16="http://schemas.microsoft.com/office/drawing/2014/main" id="{56DEF1D0-7CD0-4451-9FCE-416598122E5F}"/>
                  </a:ext>
                </a:extLst>
              </p:cNvPr>
              <p:cNvSpPr/>
              <p:nvPr/>
            </p:nvSpPr>
            <p:spPr>
              <a:xfrm rot="13240240">
                <a:off x="1825576" y="2598115"/>
                <a:ext cx="924528" cy="482572"/>
              </a:xfrm>
              <a:prstGeom prst="rightArrow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-4505695"/>
                  <a:satOff val="-11613"/>
                  <a:lumOff val="-7843"/>
                  <a:alphaOff val="0"/>
                </a:schemeClr>
              </a:fillRef>
              <a:effectRef idx="0">
                <a:schemeClr val="accent5">
                  <a:hueOff val="-4505695"/>
                  <a:satOff val="-11613"/>
                  <a:lumOff val="-784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Freccia a destra 4">
                <a:extLst>
                  <a:ext uri="{FF2B5EF4-FFF2-40B4-BE49-F238E27FC236}">
                    <a16:creationId xmlns:a16="http://schemas.microsoft.com/office/drawing/2014/main" id="{E9C36C2B-951F-4187-9F16-9E9E8D4AF88D}"/>
                  </a:ext>
                </a:extLst>
              </p:cNvPr>
              <p:cNvSpPr txBox="1"/>
              <p:nvPr/>
            </p:nvSpPr>
            <p:spPr>
              <a:xfrm rot="24040240">
                <a:off x="1970348" y="2694629"/>
                <a:ext cx="634984" cy="2895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300" kern="1200"/>
              </a:p>
            </p:txBody>
          </p:sp>
        </p:grpSp>
        <p:sp>
          <p:nvSpPr>
            <p:cNvPr id="14" name="CustomShape 3">
              <a:extLst>
                <a:ext uri="{FF2B5EF4-FFF2-40B4-BE49-F238E27FC236}">
                  <a16:creationId xmlns:a16="http://schemas.microsoft.com/office/drawing/2014/main" id="{640A0C14-1609-48CE-9BBB-6691827967A0}"/>
                </a:ext>
              </a:extLst>
            </p:cNvPr>
            <p:cNvSpPr>
              <a:spLocks noChangeAspect="1"/>
            </p:cNvSpPr>
            <p:nvPr/>
          </p:nvSpPr>
          <p:spPr>
            <a:xfrm rot="19087087">
              <a:off x="8581659" y="2213905"/>
              <a:ext cx="11754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chemeClr val="bg1"/>
                  </a:solidFill>
                  <a:latin typeface="Calibri"/>
                </a:rPr>
                <a:t>Genera</a:t>
              </a:r>
              <a:endParaRPr lang="en-US" sz="1400" b="0" strike="noStrike" spc="-1" dirty="0">
                <a:latin typeface="Arial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A3130DE4-0397-4698-9916-1D500A8AF5E4}"/>
              </a:ext>
            </a:extLst>
          </p:cNvPr>
          <p:cNvGrpSpPr/>
          <p:nvPr/>
        </p:nvGrpSpPr>
        <p:grpSpPr>
          <a:xfrm>
            <a:off x="2885762" y="4916962"/>
            <a:ext cx="2475914" cy="1674794"/>
            <a:chOff x="2447677" y="4802308"/>
            <a:chExt cx="2475914" cy="1674794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701914B7-865D-4F89-96F2-3EEE7A292808}"/>
                </a:ext>
              </a:extLst>
            </p:cNvPr>
            <p:cNvSpPr/>
            <p:nvPr/>
          </p:nvSpPr>
          <p:spPr>
            <a:xfrm>
              <a:off x="2447677" y="4802308"/>
              <a:ext cx="2475914" cy="1674794"/>
            </a:xfrm>
            <a:prstGeom prst="ellipse">
              <a:avLst/>
            </a:prstGeom>
            <a:ln>
              <a:solidFill>
                <a:schemeClr val="accent1">
                  <a:alpha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E944553F-244B-4B78-BC93-FA762C35E7B5}"/>
                </a:ext>
              </a:extLst>
            </p:cNvPr>
            <p:cNvSpPr/>
            <p:nvPr/>
          </p:nvSpPr>
          <p:spPr>
            <a:xfrm>
              <a:off x="2707931" y="5189292"/>
              <a:ext cx="1955409" cy="128781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031F3BF-DCAC-4594-B27B-E80EBE9820DB}"/>
                </a:ext>
              </a:extLst>
            </p:cNvPr>
            <p:cNvSpPr/>
            <p:nvPr/>
          </p:nvSpPr>
          <p:spPr>
            <a:xfrm>
              <a:off x="3003351" y="5462452"/>
              <a:ext cx="1364567" cy="101465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9395E2EF-F144-4F6B-8E9F-DF966B6A4743}"/>
                </a:ext>
              </a:extLst>
            </p:cNvPr>
            <p:cNvSpPr/>
            <p:nvPr/>
          </p:nvSpPr>
          <p:spPr>
            <a:xfrm>
              <a:off x="3319876" y="5761003"/>
              <a:ext cx="731520" cy="71609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" algn="ctr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SzPct val="50000"/>
              </a:pPr>
              <a:r>
                <a:rPr lang="it-IT" spc="-1" dirty="0">
                  <a:solidFill>
                    <a:srgbClr val="012243"/>
                  </a:solidFill>
                  <a:latin typeface="Calibri"/>
                </a:rPr>
                <a:t>1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C78367A2-4650-4B49-9EA7-AD33E29DFE64}"/>
                </a:ext>
              </a:extLst>
            </p:cNvPr>
            <p:cNvSpPr txBox="1"/>
            <p:nvPr/>
          </p:nvSpPr>
          <p:spPr>
            <a:xfrm>
              <a:off x="3270638" y="5466650"/>
              <a:ext cx="82999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" algn="ctr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SzPct val="50000"/>
              </a:pPr>
              <a:r>
                <a:rPr lang="it-IT" spc="-1" dirty="0">
                  <a:solidFill>
                    <a:srgbClr val="012243"/>
                  </a:solidFill>
                  <a:latin typeface="Calibri"/>
                </a:rPr>
                <a:t>2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F16CA9C-EF66-4E7D-B763-9D4844C50183}"/>
                </a:ext>
              </a:extLst>
            </p:cNvPr>
            <p:cNvSpPr txBox="1"/>
            <p:nvPr/>
          </p:nvSpPr>
          <p:spPr>
            <a:xfrm>
              <a:off x="3270638" y="5148060"/>
              <a:ext cx="82999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" algn="ctr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SzPct val="50000"/>
              </a:pPr>
              <a:r>
                <a:rPr lang="it-IT" spc="-1" dirty="0">
                  <a:solidFill>
                    <a:srgbClr val="012243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CA30709-9BE9-48E3-BA79-F4343EAF70A1}"/>
                </a:ext>
              </a:extLst>
            </p:cNvPr>
            <p:cNvSpPr txBox="1"/>
            <p:nvPr/>
          </p:nvSpPr>
          <p:spPr>
            <a:xfrm>
              <a:off x="3279613" y="4828534"/>
              <a:ext cx="82999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" algn="ctr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SzPct val="50000"/>
              </a:pPr>
              <a:r>
                <a:rPr lang="it-IT" spc="-1" dirty="0">
                  <a:solidFill>
                    <a:srgbClr val="012243">
                      <a:alpha val="50000"/>
                    </a:srgbClr>
                  </a:solidFill>
                  <a:latin typeface="Calibri"/>
                </a:rPr>
                <a:t>4</a:t>
              </a:r>
            </a:p>
          </p:txBody>
        </p:sp>
      </p:grpSp>
      <p:sp>
        <p:nvSpPr>
          <p:cNvPr id="24" name="CustomShape 3">
            <a:extLst>
              <a:ext uri="{FF2B5EF4-FFF2-40B4-BE49-F238E27FC236}">
                <a16:creationId xmlns:a16="http://schemas.microsoft.com/office/drawing/2014/main" id="{89BE0D40-01D2-454F-B044-4ACEF3975C91}"/>
              </a:ext>
            </a:extLst>
          </p:cNvPr>
          <p:cNvSpPr/>
          <p:nvPr/>
        </p:nvSpPr>
        <p:spPr>
          <a:xfrm>
            <a:off x="8131938" y="5326559"/>
            <a:ext cx="3676466" cy="244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i="1" strike="noStrike" spc="-1" dirty="0" err="1">
                <a:solidFill>
                  <a:srgbClr val="767171"/>
                </a:solidFill>
                <a:latin typeface="Calibri"/>
              </a:rPr>
              <a:t>Algoritmo</a:t>
            </a:r>
            <a:r>
              <a:rPr lang="en-US" sz="1000" b="0" i="1" strike="noStrike" spc="-1" dirty="0">
                <a:solidFill>
                  <a:srgbClr val="767171"/>
                </a:solidFill>
                <a:latin typeface="Calibri"/>
              </a:rPr>
              <a:t> </a:t>
            </a:r>
            <a:r>
              <a:rPr lang="en-US" sz="1000" b="0" i="1" strike="noStrike" spc="-1" dirty="0" err="1">
                <a:solidFill>
                  <a:srgbClr val="767171"/>
                </a:solidFill>
                <a:latin typeface="Calibri"/>
              </a:rPr>
              <a:t>generatore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817151DE-CBC2-49CA-9449-B0DE81D8160E}"/>
              </a:ext>
            </a:extLst>
          </p:cNvPr>
          <p:cNvSpPr/>
          <p:nvPr/>
        </p:nvSpPr>
        <p:spPr>
          <a:xfrm>
            <a:off x="2285486" y="6559017"/>
            <a:ext cx="3676466" cy="244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i="1" strike="noStrike" spc="-1" dirty="0" err="1">
                <a:solidFill>
                  <a:srgbClr val="767171"/>
                </a:solidFill>
                <a:latin typeface="Calibri"/>
              </a:rPr>
              <a:t>Frammento</a:t>
            </a:r>
            <a:r>
              <a:rPr lang="en-US" sz="1000" b="0" i="1" strike="noStrike" spc="-1" dirty="0">
                <a:solidFill>
                  <a:srgbClr val="767171"/>
                </a:solidFill>
                <a:latin typeface="Calibri"/>
              </a:rPr>
              <a:t> XPath</a:t>
            </a:r>
            <a:endParaRPr lang="en-US" sz="1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3"/>
          <p:cNvSpPr txBox="1"/>
          <p:nvPr/>
        </p:nvSpPr>
        <p:spPr>
          <a:xfrm>
            <a:off x="341745" y="543531"/>
            <a:ext cx="5920510" cy="73866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Punto fisso negli XPath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63B0E51-F6EF-4DFD-A7A5-9E30377DC7F9}"/>
              </a:ext>
            </a:extLst>
          </p:cNvPr>
          <p:cNvGrpSpPr/>
          <p:nvPr/>
        </p:nvGrpSpPr>
        <p:grpSpPr>
          <a:xfrm>
            <a:off x="3959616" y="1393511"/>
            <a:ext cx="8619843" cy="5283894"/>
            <a:chOff x="1223069" y="943006"/>
            <a:chExt cx="8754708" cy="5458575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4CEFB21E-3348-4D0A-A6C5-F68E6C0A0928}"/>
                </a:ext>
              </a:extLst>
            </p:cNvPr>
            <p:cNvGrpSpPr/>
            <p:nvPr/>
          </p:nvGrpSpPr>
          <p:grpSpPr>
            <a:xfrm>
              <a:off x="1223069" y="943006"/>
              <a:ext cx="8754708" cy="5458575"/>
              <a:chOff x="1126316" y="869540"/>
              <a:chExt cx="8754708" cy="5458575"/>
            </a:xfrm>
          </p:grpSpPr>
          <p:sp>
            <p:nvSpPr>
              <p:cNvPr id="39" name="Rettangolo 38">
                <a:extLst>
                  <a:ext uri="{FF2B5EF4-FFF2-40B4-BE49-F238E27FC236}">
                    <a16:creationId xmlns:a16="http://schemas.microsoft.com/office/drawing/2014/main" id="{5045B5E3-41D5-4683-BDD5-7AD974E48E61}"/>
                  </a:ext>
                </a:extLst>
              </p:cNvPr>
              <p:cNvSpPr/>
              <p:nvPr/>
            </p:nvSpPr>
            <p:spPr>
              <a:xfrm>
                <a:off x="1899054" y="1899850"/>
                <a:ext cx="1262017" cy="6014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97E88D3A-8AE8-4BAF-A07D-1692254734CC}"/>
                  </a:ext>
                </a:extLst>
              </p:cNvPr>
              <p:cNvGrpSpPr/>
              <p:nvPr/>
            </p:nvGrpSpPr>
            <p:grpSpPr>
              <a:xfrm>
                <a:off x="1126316" y="869540"/>
                <a:ext cx="8754708" cy="5458575"/>
                <a:chOff x="1126316" y="869540"/>
                <a:chExt cx="8754708" cy="5458575"/>
              </a:xfrm>
            </p:grpSpPr>
            <p:sp>
              <p:nvSpPr>
                <p:cNvPr id="28" name="CustomShape 4">
                  <a:extLst>
                    <a:ext uri="{FF2B5EF4-FFF2-40B4-BE49-F238E27FC236}">
                      <a16:creationId xmlns:a16="http://schemas.microsoft.com/office/drawing/2014/main" id="{8BB61D1F-3BE8-44F6-B89D-16A32CA4BFB2}"/>
                    </a:ext>
                  </a:extLst>
                </p:cNvPr>
                <p:cNvSpPr/>
                <p:nvPr/>
              </p:nvSpPr>
              <p:spPr>
                <a:xfrm>
                  <a:off x="7340485" y="3732601"/>
                  <a:ext cx="2540539" cy="11527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2400" b="0" strike="noStrike" spc="-1" dirty="0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400" b="0" strike="noStrike" spc="-1" dirty="0">
                    <a:latin typeface="Arial"/>
                  </a:endParaRPr>
                </a:p>
                <a:p>
                  <a:r>
                    <a:rPr lang="en-US" sz="1050" dirty="0">
                      <a:highlight>
                        <a:srgbClr val="00FF00"/>
                      </a:highlight>
                    </a:rPr>
                    <a:t>//A/preceding-sibling::*/preceding-sibling::*/A[1]/.//text()[1]/self::text()</a:t>
                  </a:r>
                </a:p>
                <a:p>
                  <a:r>
                    <a:rPr lang="en-US" sz="2400" b="0" strike="noStrike" spc="-1" dirty="0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400" b="0" strike="noStrike" spc="-1" dirty="0">
                    <a:latin typeface="Arial"/>
                  </a:endParaRPr>
                </a:p>
              </p:txBody>
            </p:sp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5134B736-085B-44A7-8A78-FA850BC56D37}"/>
                    </a:ext>
                  </a:extLst>
                </p:cNvPr>
                <p:cNvGrpSpPr/>
                <p:nvPr/>
              </p:nvGrpSpPr>
              <p:grpSpPr>
                <a:xfrm>
                  <a:off x="1126316" y="869540"/>
                  <a:ext cx="8754708" cy="5458575"/>
                  <a:chOff x="1126316" y="869540"/>
                  <a:chExt cx="8754708" cy="5458575"/>
                </a:xfrm>
              </p:grpSpPr>
              <p:grpSp>
                <p:nvGrpSpPr>
                  <p:cNvPr id="5" name="Gruppo 4">
                    <a:extLst>
                      <a:ext uri="{FF2B5EF4-FFF2-40B4-BE49-F238E27FC236}">
                        <a16:creationId xmlns:a16="http://schemas.microsoft.com/office/drawing/2014/main" id="{AC441E83-CEBD-4EB0-9EFD-5F61BCEBCC9A}"/>
                      </a:ext>
                    </a:extLst>
                  </p:cNvPr>
                  <p:cNvGrpSpPr/>
                  <p:nvPr/>
                </p:nvGrpSpPr>
                <p:grpSpPr>
                  <a:xfrm>
                    <a:off x="1126316" y="869540"/>
                    <a:ext cx="8754708" cy="5458575"/>
                    <a:chOff x="970313" y="959392"/>
                    <a:chExt cx="8754708" cy="5458575"/>
                  </a:xfrm>
                </p:grpSpPr>
                <p:grpSp>
                  <p:nvGrpSpPr>
                    <p:cNvPr id="3" name="Gruppo 2">
                      <a:extLst>
                        <a:ext uri="{FF2B5EF4-FFF2-40B4-BE49-F238E27FC236}">
                          <a16:creationId xmlns:a16="http://schemas.microsoft.com/office/drawing/2014/main" id="{7066C248-4D7C-4AFE-964B-AD46E2913B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0313" y="959392"/>
                      <a:ext cx="8754708" cy="5458575"/>
                      <a:chOff x="1035128" y="148254"/>
                      <a:chExt cx="9742130" cy="6217998"/>
                    </a:xfrm>
                  </p:grpSpPr>
                  <p:pic>
                    <p:nvPicPr>
                      <p:cNvPr id="112" name="Immagine 3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4910658" y="2433668"/>
                        <a:ext cx="2009603" cy="28843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113" name="CustomShape 4"/>
                      <p:cNvSpPr/>
                      <p:nvPr/>
                    </p:nvSpPr>
                    <p:spPr>
                      <a:xfrm>
                        <a:off x="1111860" y="3491917"/>
                        <a:ext cx="2827080" cy="1313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 wrap="square" lIns="90000" tIns="45000" rIns="90000" bIns="45000">
                        <a:sp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lang="en-US" sz="24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…</a:t>
                        </a:r>
                        <a:endParaRPr lang="en-US" sz="2400" b="0" strike="noStrike" spc="-1" dirty="0">
                          <a:latin typeface="Arial"/>
                        </a:endParaRPr>
                      </a:p>
                      <a:p>
                        <a:r>
                          <a:rPr lang="en-US" sz="1050" dirty="0">
                            <a:highlight>
                              <a:srgbClr val="00FF00"/>
                            </a:highlight>
                          </a:rPr>
                          <a:t>//A/preceding-sibling::*/preceding-sibling::*/A[1]/.//text()[1]/self::text()</a:t>
                        </a:r>
                      </a:p>
                      <a:p>
                        <a:r>
                          <a:rPr lang="en-US" sz="24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…</a:t>
                        </a:r>
                        <a:endParaRPr lang="en-US" sz="24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14" name="CustomShape 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918938" y="3039198"/>
                        <a:ext cx="1100896" cy="189401"/>
                      </a:xfrm>
                      <a:prstGeom prst="rect">
                        <a:avLst/>
                      </a:prstGeom>
                      <a:solidFill>
                        <a:srgbClr val="00B050">
                          <a:alpha val="42000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115" name="CustomShape 6"/>
                      <p:cNvSpPr/>
                      <p:nvPr/>
                    </p:nvSpPr>
                    <p:spPr>
                      <a:xfrm flipV="1">
                        <a:off x="3026158" y="3221999"/>
                        <a:ext cx="1746000" cy="3920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1600" h="21600">
                            <a:moveTo>
                              <a:pt x="0" y="0"/>
                            </a:moveTo>
                            <a:lnTo>
                              <a:pt x="21600" y="21600"/>
                            </a:lnTo>
                          </a:path>
                        </a:pathLst>
                      </a:custGeom>
                      <a:noFill/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sp>
                    <p:nvSpPr>
                      <p:cNvPr id="118" name="CustomShape 9"/>
                      <p:cNvSpPr/>
                      <p:nvPr/>
                    </p:nvSpPr>
                    <p:spPr>
                      <a:xfrm>
                        <a:off x="1116750" y="3132106"/>
                        <a:ext cx="2863081" cy="364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 lIns="90000" tIns="45000" rIns="90000" bIns="45000">
                        <a:sp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Insieme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di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regole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candidate</a:t>
                        </a:r>
                        <a:endParaRPr lang="en-US" sz="18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19" name="CustomShape 10"/>
                      <p:cNvSpPr/>
                      <p:nvPr/>
                    </p:nvSpPr>
                    <p:spPr>
                      <a:xfrm>
                        <a:off x="7914179" y="3010178"/>
                        <a:ext cx="2863079" cy="364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 lIns="90000" tIns="45000" rIns="90000" bIns="45000">
                        <a:sp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Regole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generate dal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vettore</a:t>
                        </a:r>
                        <a:endParaRPr lang="en-US" sz="18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20" name="CustomShape 11"/>
                      <p:cNvSpPr/>
                      <p:nvPr/>
                    </p:nvSpPr>
                    <p:spPr>
                      <a:xfrm rot="5400000" flipH="1">
                        <a:off x="5672128" y="567999"/>
                        <a:ext cx="153030" cy="8408935"/>
                      </a:xfrm>
                      <a:prstGeom prst="curvedConnector3">
                        <a:avLst>
                          <a:gd name="adj1" fmla="val -767495"/>
                        </a:avLst>
                      </a:prstGeom>
                      <a:noFill/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/>
                      <a:lstStyle/>
                      <a:p>
                        <a:endParaRPr lang="it-IT" dirty="0"/>
                      </a:p>
                    </p:txBody>
                  </p:sp>
                  <p:sp>
                    <p:nvSpPr>
                      <p:cNvPr id="121" name="CustomShape 12"/>
                      <p:cNvSpPr/>
                      <p:nvPr/>
                    </p:nvSpPr>
                    <p:spPr>
                      <a:xfrm>
                        <a:off x="1035128" y="5947192"/>
                        <a:ext cx="9029669" cy="419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 wrap="square" lIns="90000" tIns="45000" rIns="90000" bIns="45000">
                        <a:sp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L’insieme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di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regole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generate a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partire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dal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vettore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di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valori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contiene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la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regola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iniziale</a:t>
                        </a:r>
                        <a:endParaRPr lang="en-US" sz="18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22" name="CustomShape 13"/>
                      <p:cNvSpPr/>
                      <p:nvPr/>
                    </p:nvSpPr>
                    <p:spPr>
                      <a:xfrm>
                        <a:off x="3449664" y="148254"/>
                        <a:ext cx="1371600" cy="1463040"/>
                      </a:xfrm>
                      <a:prstGeom prst="ellipse">
                        <a:avLst/>
                      </a:prstGeom>
                      <a:ln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wrap="none" lIns="90000" tIns="45000" rIns="90000" bIns="45000" anchor="ctr">
                        <a:noAutofit/>
                      </a:bodyPr>
                      <a:lstStyle/>
                      <a:p>
                        <a:pPr algn="ctr"/>
                        <a:r>
                          <a:rPr lang="en-US" sz="1600" b="0" strike="noStrike" spc="-1" dirty="0" err="1">
                            <a:latin typeface="Arial"/>
                          </a:rPr>
                          <a:t>Xpath</a:t>
                        </a:r>
                        <a:endParaRPr lang="en-US" sz="1600" b="0" strike="noStrike" spc="-1" dirty="0">
                          <a:latin typeface="Arial"/>
                        </a:endParaRPr>
                      </a:p>
                      <a:p>
                        <a:pPr algn="ctr"/>
                        <a:r>
                          <a:rPr lang="en-US" sz="1600" b="0" strike="noStrike" spc="-1" dirty="0" err="1">
                            <a:latin typeface="Arial"/>
                          </a:rPr>
                          <a:t>Frammento</a:t>
                        </a:r>
                        <a:endParaRPr lang="en-US" sz="16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23" name="Line 14"/>
                      <p:cNvSpPr/>
                      <p:nvPr/>
                    </p:nvSpPr>
                    <p:spPr>
                      <a:xfrm>
                        <a:off x="4671018" y="1321906"/>
                        <a:ext cx="499709" cy="27739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</p:sp>
                  <p:sp>
                    <p:nvSpPr>
                      <p:cNvPr id="124" name="Line 15"/>
                      <p:cNvSpPr/>
                      <p:nvPr/>
                    </p:nvSpPr>
                    <p:spPr>
                      <a:xfrm flipH="1" flipV="1">
                        <a:off x="3299379" y="1986026"/>
                        <a:ext cx="1464499" cy="118737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/>
                      <a:lstStyle/>
                      <a:p>
                        <a:endParaRPr lang="it-IT" dirty="0"/>
                      </a:p>
                    </p:txBody>
                  </p:sp>
                  <p:sp>
                    <p:nvSpPr>
                      <p:cNvPr id="125" name="CustomShape 16"/>
                      <p:cNvSpPr/>
                      <p:nvPr/>
                    </p:nvSpPr>
                    <p:spPr>
                      <a:xfrm>
                        <a:off x="5170730" y="1274040"/>
                        <a:ext cx="1842379" cy="822960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796" h="2288">
                            <a:moveTo>
                              <a:pt x="381" y="0"/>
                            </a:moveTo>
                            <a:cubicBezTo>
                              <a:pt x="190" y="0"/>
                              <a:pt x="0" y="190"/>
                              <a:pt x="0" y="381"/>
                            </a:cubicBezTo>
                            <a:lnTo>
                              <a:pt x="0" y="1905"/>
                            </a:lnTo>
                            <a:cubicBezTo>
                              <a:pt x="0" y="2096"/>
                              <a:pt x="190" y="2287"/>
                              <a:pt x="381" y="2287"/>
                            </a:cubicBezTo>
                            <a:lnTo>
                              <a:pt x="2413" y="2287"/>
                            </a:lnTo>
                            <a:cubicBezTo>
                              <a:pt x="2604" y="2287"/>
                              <a:pt x="2795" y="2096"/>
                              <a:pt x="2795" y="1905"/>
                            </a:cubicBezTo>
                            <a:lnTo>
                              <a:pt x="2795" y="381"/>
                            </a:lnTo>
                            <a:cubicBezTo>
                              <a:pt x="2795" y="190"/>
                              <a:pt x="2604" y="0"/>
                              <a:pt x="2413" y="0"/>
                            </a:cubicBezTo>
                            <a:lnTo>
                              <a:pt x="381" y="0"/>
                            </a:lnTo>
                          </a:path>
                        </a:pathLst>
                      </a:custGeom>
                      <a:ln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wrap="none" lIns="90000" tIns="45000" rIns="90000" bIns="45000" anchor="ctr">
                        <a:noAutofit/>
                      </a:bodyPr>
                      <a:lstStyle/>
                      <a:p>
                        <a:pPr algn="ctr"/>
                        <a:endParaRPr lang="en-US" sz="1800" b="0" strike="noStrike" spc="-1" dirty="0">
                          <a:latin typeface="Arial"/>
                        </a:endParaRPr>
                      </a:p>
                      <a:p>
                        <a:pPr algn="ctr"/>
                        <a:endParaRPr lang="en-US" spc="-1" dirty="0">
                          <a:latin typeface="Arial"/>
                        </a:endParaRPr>
                      </a:p>
                      <a:p>
                        <a:pPr algn="ctr"/>
                        <a:r>
                          <a:rPr lang="en-US" sz="1600" b="0" strike="noStrike" spc="-1" dirty="0">
                            <a:latin typeface="Arial"/>
                          </a:rPr>
                          <a:t>Alg. </a:t>
                        </a:r>
                        <a:r>
                          <a:rPr lang="en-US" sz="1600" b="0" strike="noStrike" spc="-1" dirty="0" err="1">
                            <a:latin typeface="Arial"/>
                          </a:rPr>
                          <a:t>Generazione</a:t>
                        </a:r>
                        <a:endParaRPr lang="en-US" sz="1600" b="0" strike="noStrike" spc="-1" dirty="0">
                          <a:latin typeface="Arial"/>
                        </a:endParaRPr>
                      </a:p>
                      <a:p>
                        <a:pPr algn="ctr"/>
                        <a:r>
                          <a:rPr lang="en-US" sz="1600" b="0" strike="noStrike" spc="-1" dirty="0">
                            <a:latin typeface="Arial"/>
                          </a:rPr>
                          <a:t>G</a:t>
                        </a:r>
                      </a:p>
                      <a:p>
                        <a:pPr algn="ctr"/>
                        <a:endParaRPr lang="en-US" sz="1800" b="0" strike="noStrike" spc="-1" dirty="0">
                          <a:latin typeface="Arial"/>
                        </a:endParaRPr>
                      </a:p>
                      <a:p>
                        <a:pPr algn="ctr"/>
                        <a:endParaRPr lang="en-US" sz="18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26" name="CustomShape 17"/>
                      <p:cNvSpPr/>
                      <p:nvPr/>
                    </p:nvSpPr>
                    <p:spPr>
                      <a:xfrm>
                        <a:off x="1554369" y="2615792"/>
                        <a:ext cx="4136384" cy="4306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 wrap="square" lIns="90000" tIns="45000" rIns="90000" bIns="45000">
                        <a:sp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</a:pP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Vettore</a:t>
                        </a:r>
                        <a:r>
                          <a:rPr lang="en-US" sz="1800" b="0" strike="noStrike" spc="-1" dirty="0">
                            <a:solidFill>
                              <a:srgbClr val="000000"/>
                            </a:solidFill>
                            <a:latin typeface="Calibri"/>
                          </a:rPr>
                          <a:t> di </a:t>
                        </a:r>
                        <a:r>
                          <a:rPr lang="en-US" sz="1800" b="0" strike="noStrike" spc="-1" dirty="0" err="1">
                            <a:solidFill>
                              <a:srgbClr val="000000"/>
                            </a:solidFill>
                            <a:latin typeface="Calibri"/>
                          </a:rPr>
                          <a:t>Valori</a:t>
                        </a:r>
                        <a:endParaRPr lang="en-US" sz="1800" b="0" strike="noStrike" spc="-1" dirty="0">
                          <a:latin typeface="Arial"/>
                        </a:endParaRPr>
                      </a:p>
                    </p:txBody>
                  </p:sp>
                  <p:sp>
                    <p:nvSpPr>
                      <p:cNvPr id="127" name="Line 18"/>
                      <p:cNvSpPr/>
                      <p:nvPr/>
                    </p:nvSpPr>
                    <p:spPr>
                      <a:xfrm>
                        <a:off x="3299379" y="1757937"/>
                        <a:ext cx="1871352" cy="2244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</p:sp>
                  <p:sp>
                    <p:nvSpPr>
                      <p:cNvPr id="22" name="Line 18">
                        <a:extLst>
                          <a:ext uri="{FF2B5EF4-FFF2-40B4-BE49-F238E27FC236}">
                            <a16:creationId xmlns:a16="http://schemas.microsoft.com/office/drawing/2014/main" id="{DBDD677D-7AC6-496E-9B64-046B93DA4E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24202" y="1660051"/>
                        <a:ext cx="1559090" cy="137914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</p:sp>
                  <p:sp>
                    <p:nvSpPr>
                      <p:cNvPr id="110" name="CustomShape 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207752" y="2687055"/>
                        <a:ext cx="2257343" cy="272437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</p:sp>
                  <p:sp>
                    <p:nvSpPr>
                      <p:cNvPr id="109" name="CustomShape 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552895" y="2940787"/>
                        <a:ext cx="2257343" cy="272437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/>
                    </p:style>
                    <p:txBody>
                      <a:bodyPr/>
                      <a:lstStyle/>
                      <a:p>
                        <a:endParaRPr lang="it-IT" dirty="0"/>
                      </a:p>
                    </p:txBody>
                  </p:sp>
                </p:grpSp>
                <p:sp>
                  <p:nvSpPr>
                    <p:cNvPr id="2" name="Rettangolo 1">
                      <a:extLst>
                        <a:ext uri="{FF2B5EF4-FFF2-40B4-BE49-F238E27FC236}">
                          <a16:creationId xmlns:a16="http://schemas.microsoft.com/office/drawing/2014/main" id="{6F59A37F-8A01-4CF8-B1A5-E02CE5A8F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3051" y="2591133"/>
                      <a:ext cx="1262017" cy="59327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dirty="0"/>
                    </a:p>
                  </p:txBody>
                </p:sp>
              </p:grpSp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FBFFA666-9C11-4BEC-A836-2163BAA690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149" y="2412761"/>
                    <a:ext cx="1435770" cy="7630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400" dirty="0"/>
                      <a:t>Auto giù dalla scogliera, ferite due donne</a:t>
                    </a:r>
                  </a:p>
                </p:txBody>
              </p:sp>
            </p:grpSp>
            <p:sp>
              <p:nvSpPr>
                <p:cNvPr id="40" name="Rettangolo 39">
                  <a:extLst>
                    <a:ext uri="{FF2B5EF4-FFF2-40B4-BE49-F238E27FC236}">
                      <a16:creationId xmlns:a16="http://schemas.microsoft.com/office/drawing/2014/main" id="{1FC75EE2-FC58-47CA-8DBB-48B8FFBC260D}"/>
                    </a:ext>
                  </a:extLst>
                </p:cNvPr>
                <p:cNvSpPr/>
                <p:nvPr/>
              </p:nvSpPr>
              <p:spPr>
                <a:xfrm>
                  <a:off x="1899055" y="1322908"/>
                  <a:ext cx="1262017" cy="60143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400" dirty="0">
                      <a:solidFill>
                        <a:schemeClr val="tx1"/>
                      </a:solidFill>
                    </a:rPr>
                    <a:t>Buseto Palizzolo</a:t>
                  </a:r>
                </a:p>
              </p:txBody>
            </p:sp>
            <p:sp>
              <p:nvSpPr>
                <p:cNvPr id="42" name="CasellaDiTesto 41">
                  <a:extLst>
                    <a:ext uri="{FF2B5EF4-FFF2-40B4-BE49-F238E27FC236}">
                      <a16:creationId xmlns:a16="http://schemas.microsoft.com/office/drawing/2014/main" id="{37ADAB78-FD8D-4868-B0B7-01B7E05BFD70}"/>
                    </a:ext>
                  </a:extLst>
                </p:cNvPr>
                <p:cNvSpPr txBox="1"/>
                <p:nvPr/>
              </p:nvSpPr>
              <p:spPr>
                <a:xfrm>
                  <a:off x="1884174" y="1904729"/>
                  <a:ext cx="1232580" cy="5377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400" dirty="0"/>
                    <a:t>Sequestro “</a:t>
                  </a:r>
                  <a:r>
                    <a:rPr lang="it-IT" sz="1400" dirty="0" err="1"/>
                    <a:t>Iuventa</a:t>
                  </a:r>
                  <a:r>
                    <a:rPr lang="it-IT" sz="1400" dirty="0"/>
                    <a:t>”...</a:t>
                  </a:r>
                </a:p>
              </p:txBody>
            </p:sp>
            <p:sp>
              <p:nvSpPr>
                <p:cNvPr id="33" name="CustomShape 12">
                  <a:extLst>
                    <a:ext uri="{FF2B5EF4-FFF2-40B4-BE49-F238E27FC236}">
                      <a16:creationId xmlns:a16="http://schemas.microsoft.com/office/drawing/2014/main" id="{C0FA1391-0358-444A-B355-76A8DE132E08}"/>
                    </a:ext>
                  </a:extLst>
                </p:cNvPr>
                <p:cNvSpPr/>
                <p:nvPr/>
              </p:nvSpPr>
              <p:spPr>
                <a:xfrm rot="10039888" flipV="1">
                  <a:off x="3198841" y="3623934"/>
                  <a:ext cx="1465284" cy="6448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800" b="0" strike="noStrike" spc="-1" dirty="0" err="1">
                      <a:solidFill>
                        <a:srgbClr val="000000"/>
                      </a:solidFill>
                      <a:latin typeface="Calibri"/>
                    </a:rPr>
                    <a:t>Applicazione</a:t>
                  </a:r>
                  <a:r>
                    <a:rPr lang="en-US" sz="1800" b="0" strike="noStrike" spc="-1" dirty="0">
                      <a:solidFill>
                        <a:srgbClr val="000000"/>
                      </a:solidFill>
                      <a:latin typeface="Calibri"/>
                    </a:rPr>
                    <a:t> di una </a:t>
                  </a:r>
                  <a:r>
                    <a:rPr lang="en-US" sz="1800" b="0" strike="noStrike" spc="-1" dirty="0" err="1">
                      <a:solidFill>
                        <a:srgbClr val="000000"/>
                      </a:solidFill>
                      <a:latin typeface="Calibri"/>
                    </a:rPr>
                    <a:t>regola</a:t>
                  </a:r>
                  <a:endParaRPr lang="en-US" sz="1800" b="0" strike="noStrike" spc="-1" dirty="0">
                    <a:latin typeface="Arial"/>
                  </a:endParaRPr>
                </a:p>
              </p:txBody>
            </p:sp>
          </p:grpSp>
        </p:grpSp>
        <p:sp>
          <p:nvSpPr>
            <p:cNvPr id="36" name="CustomShape 5">
              <a:extLst>
                <a:ext uri="{FF2B5EF4-FFF2-40B4-BE49-F238E27FC236}">
                  <a16:creationId xmlns:a16="http://schemas.microsoft.com/office/drawing/2014/main" id="{028D37CF-EDF2-4D64-9EA2-083F20A484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0435" y="3819246"/>
              <a:ext cx="1218714" cy="204822"/>
            </a:xfrm>
            <a:prstGeom prst="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" name="CustomShape 5">
              <a:extLst>
                <a:ext uri="{FF2B5EF4-FFF2-40B4-BE49-F238E27FC236}">
                  <a16:creationId xmlns:a16="http://schemas.microsoft.com/office/drawing/2014/main" id="{4741345F-D0AD-4777-8E45-67A30EE0F9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1198" y="3699147"/>
              <a:ext cx="249024" cy="191303"/>
            </a:xfrm>
            <a:prstGeom prst="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" name="Rettangolo 9">
            <a:extLst>
              <a:ext uri="{FF2B5EF4-FFF2-40B4-BE49-F238E27FC236}">
                <a16:creationId xmlns:a16="http://schemas.microsoft.com/office/drawing/2014/main" id="{D99F3ED2-CBBA-40D7-BF51-58F2056B01C0}"/>
              </a:ext>
            </a:extLst>
          </p:cNvPr>
          <p:cNvSpPr/>
          <p:nvPr/>
        </p:nvSpPr>
        <p:spPr>
          <a:xfrm>
            <a:off x="341746" y="2004157"/>
            <a:ext cx="36178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Una regola </a:t>
            </a:r>
            <a:r>
              <a:rPr lang="it-IT" sz="2800" spc="-1" dirty="0" err="1">
                <a:solidFill>
                  <a:srgbClr val="012243"/>
                </a:solidFill>
                <a:latin typeface="Calibri"/>
              </a:rPr>
              <a:t>XPath</a:t>
            </a:r>
            <a:r>
              <a:rPr lang="it-IT" sz="2800" spc="-1" dirty="0">
                <a:solidFill>
                  <a:srgbClr val="012243"/>
                </a:solidFill>
                <a:latin typeface="Calibri"/>
              </a:rPr>
              <a:t> risulta punto fisso di un insieme di documenti se applicando l’algoritmo al vettore di valori che estrae si ottiene nuovamente la regola iniziale.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920" y="2218017"/>
            <a:ext cx="5202188" cy="3594182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332510" y="544944"/>
            <a:ext cx="5070764" cy="74814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it-IT" sz="4400" spc="-1" dirty="0">
                <a:solidFill>
                  <a:schemeClr val="bg1"/>
                </a:solidFill>
                <a:latin typeface="Calibri Light"/>
              </a:rPr>
              <a:t>Reticolo di Partizioni</a:t>
            </a:r>
            <a:r>
              <a:rPr lang="it-IT" sz="4400" b="0" strike="noStrike" spc="-1" dirty="0">
                <a:solidFill>
                  <a:srgbClr val="000000"/>
                </a:solidFill>
                <a:latin typeface="Calibri Light"/>
              </a:rPr>
              <a:t>	</a:t>
            </a:r>
            <a:endParaRPr lang="it-IT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32510" y="1839628"/>
            <a:ext cx="6218502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Una partizione è un insieme di classi di pagine disgiunte che ricoprono l’intero input iniziale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endParaRPr lang="it-IT" sz="2800" spc="-1" dirty="0">
              <a:solidFill>
                <a:srgbClr val="012243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Spazio delle possibile soluzioni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5F4248-8446-482A-B330-D9852895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620224"/>
            <a:ext cx="12173527" cy="609398"/>
          </a:xfrm>
        </p:spPr>
        <p:txBody>
          <a:bodyPr/>
          <a:lstStyle/>
          <a:p>
            <a:r>
              <a:rPr lang="it-IT" spc="-1" dirty="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Compatibilità </a:t>
            </a:r>
            <a:r>
              <a:rPr lang="it-IT" spc="-1" dirty="0" err="1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Navigazionale</a:t>
            </a:r>
            <a:r>
              <a:rPr lang="it-IT" spc="-1" dirty="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 dei Punti fissi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996F763-B04D-4F23-B7AC-B157063FD103}"/>
              </a:ext>
            </a:extLst>
          </p:cNvPr>
          <p:cNvSpPr/>
          <p:nvPr/>
        </p:nvSpPr>
        <p:spPr>
          <a:xfrm>
            <a:off x="3900719" y="5121666"/>
            <a:ext cx="3861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//DIV[@id='</a:t>
            </a:r>
            <a:r>
              <a:rPr lang="it-IT" dirty="0" err="1">
                <a:solidFill>
                  <a:srgbClr val="000000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footer</a:t>
            </a:r>
            <a:r>
              <a:rPr lang="it-IT" dirty="0">
                <a:solidFill>
                  <a:srgbClr val="000000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']/.//A/self::*[@</a:t>
            </a:r>
            <a:r>
              <a:rPr lang="it-IT" dirty="0" err="1">
                <a:solidFill>
                  <a:srgbClr val="000000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href</a:t>
            </a:r>
            <a:r>
              <a:rPr lang="it-IT" dirty="0">
                <a:solidFill>
                  <a:srgbClr val="000000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]</a:t>
            </a:r>
            <a:endParaRPr lang="it-IT" dirty="0">
              <a:highlight>
                <a:srgbClr val="00FF00"/>
              </a:highlight>
            </a:endParaRP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AE1ED9C5-90CD-4A65-830A-F4D9B6DC1EFC}"/>
              </a:ext>
            </a:extLst>
          </p:cNvPr>
          <p:cNvGrpSpPr/>
          <p:nvPr/>
        </p:nvGrpSpPr>
        <p:grpSpPr>
          <a:xfrm>
            <a:off x="8321337" y="3911688"/>
            <a:ext cx="3500253" cy="2789287"/>
            <a:chOff x="7325201" y="3362633"/>
            <a:chExt cx="4348738" cy="3424288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3868FB1F-A2B1-4FB0-9DEF-B1F2C9E0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6148" y="4462053"/>
              <a:ext cx="962143" cy="1355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B28D7D3-152B-4EA8-9DEF-703049BF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53323" y="3690592"/>
              <a:ext cx="967087" cy="13559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FF471419-BF76-4F94-9138-61F93566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66882" y="5082151"/>
              <a:ext cx="960280" cy="1355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562D7E19-54BC-4743-84BE-19D327BAAE1F}"/>
                </a:ext>
              </a:extLst>
            </p:cNvPr>
            <p:cNvSpPr/>
            <p:nvPr/>
          </p:nvSpPr>
          <p:spPr>
            <a:xfrm flipV="1">
              <a:off x="8004411" y="4587760"/>
              <a:ext cx="207192" cy="45719"/>
            </a:xfrm>
            <a:prstGeom prst="rect">
              <a:avLst/>
            </a:prstGeom>
            <a:solidFill>
              <a:srgbClr val="00B050">
                <a:alpha val="30196"/>
              </a:srgbClr>
            </a:solidFill>
            <a:ln>
              <a:solidFill>
                <a:srgbClr val="25E3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CD0A1F2-4B62-4643-8CAC-484BAC888055}"/>
                </a:ext>
              </a:extLst>
            </p:cNvPr>
            <p:cNvSpPr/>
            <p:nvPr/>
          </p:nvSpPr>
          <p:spPr>
            <a:xfrm flipV="1">
              <a:off x="8235894" y="4587761"/>
              <a:ext cx="207191" cy="45719"/>
            </a:xfrm>
            <a:prstGeom prst="rect">
              <a:avLst/>
            </a:prstGeom>
            <a:solidFill>
              <a:srgbClr val="25E360">
                <a:alpha val="29804"/>
              </a:srgbClr>
            </a:solidFill>
            <a:ln>
              <a:solidFill>
                <a:srgbClr val="25E3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a gomito 9">
              <a:extLst>
                <a:ext uri="{FF2B5EF4-FFF2-40B4-BE49-F238E27FC236}">
                  <a16:creationId xmlns:a16="http://schemas.microsoft.com/office/drawing/2014/main" id="{C4EA2B15-68C3-41EF-9E8C-B901DDC0BA70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16200000" flipH="1">
              <a:off x="8356854" y="4384632"/>
              <a:ext cx="1158865" cy="1656558"/>
            </a:xfrm>
            <a:prstGeom prst="bentConnector2">
              <a:avLst/>
            </a:prstGeom>
            <a:ln w="19050">
              <a:solidFill>
                <a:srgbClr val="25E3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E6B4A4A5-50D8-4610-9BA9-06D68358910B}"/>
                </a:ext>
              </a:extLst>
            </p:cNvPr>
            <p:cNvCxnSpPr>
              <a:cxnSpLocks/>
              <a:stCxn id="9" idx="2"/>
              <a:endCxn id="6" idx="1"/>
            </p:cNvCxnSpPr>
            <p:nvPr/>
          </p:nvCxnSpPr>
          <p:spPr>
            <a:xfrm rot="5400000" flipH="1" flipV="1">
              <a:off x="8936809" y="3771246"/>
              <a:ext cx="219196" cy="1413834"/>
            </a:xfrm>
            <a:prstGeom prst="bentConnector2">
              <a:avLst/>
            </a:prstGeom>
            <a:ln w="19050">
              <a:solidFill>
                <a:srgbClr val="25E3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39373D28-42E5-4835-ACF9-1BB749EFEACC}"/>
                </a:ext>
              </a:extLst>
            </p:cNvPr>
            <p:cNvSpPr/>
            <p:nvPr/>
          </p:nvSpPr>
          <p:spPr>
            <a:xfrm>
              <a:off x="7325201" y="3377381"/>
              <a:ext cx="4348738" cy="34095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54A3A4A3-96CD-4E53-93E6-0AFD2FA8DCBF}"/>
                </a:ext>
              </a:extLst>
            </p:cNvPr>
            <p:cNvCxnSpPr>
              <a:cxnSpLocks/>
            </p:cNvCxnSpPr>
            <p:nvPr/>
          </p:nvCxnSpPr>
          <p:spPr>
            <a:xfrm>
              <a:off x="9499570" y="3362633"/>
              <a:ext cx="0" cy="34095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Shape 2">
            <a:extLst>
              <a:ext uri="{FF2B5EF4-FFF2-40B4-BE49-F238E27FC236}">
                <a16:creationId xmlns:a16="http://schemas.microsoft.com/office/drawing/2014/main" id="{1AF5E4CC-B172-44C8-BF02-25A45190CACD}"/>
              </a:ext>
            </a:extLst>
          </p:cNvPr>
          <p:cNvSpPr txBox="1"/>
          <p:nvPr/>
        </p:nvSpPr>
        <p:spPr>
          <a:xfrm>
            <a:off x="332509" y="1807604"/>
            <a:ext cx="10788073" cy="2362693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457560" indent="-457200"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Un punto fisso che estrae collegamenti ad altre pagine HTML è detto navigazionale</a:t>
            </a:r>
          </a:p>
          <a:p>
            <a:pPr marL="457560" indent="-457200">
              <a:spcBef>
                <a:spcPts val="1001"/>
              </a:spcBef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</a:pPr>
            <a:r>
              <a:rPr lang="it-IT" sz="2800" spc="-1" dirty="0">
                <a:solidFill>
                  <a:srgbClr val="012243"/>
                </a:solidFill>
                <a:latin typeface="Calibri"/>
              </a:rPr>
              <a:t>Un punto fisso navigazione è compatibile con una partizione se è “interno” ad essa</a:t>
            </a:r>
          </a:p>
        </p:txBody>
      </p:sp>
    </p:spTree>
    <p:extLst>
      <p:ext uri="{BB962C8B-B14F-4D97-AF65-F5344CB8AC3E}">
        <p14:creationId xmlns:p14="http://schemas.microsoft.com/office/powerpoint/2010/main" val="76081437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CancianiGraziani .potx" id="{05823AA7-C655-4E3C-8E5B-37DD8E67920C}" vid="{60C0CD08-32FE-4C70-8276-24F812BD1111}"/>
    </a:ext>
  </a:extLst>
</a:theme>
</file>

<file path=ppt/theme/theme2.xml><?xml version="1.0" encoding="utf-8"?>
<a:theme xmlns:a="http://schemas.openxmlformats.org/drawingml/2006/main" name="TemaPresentazio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CancianiGraziani .potx" id="{05823AA7-C655-4E3C-8E5B-37DD8E67920C}" vid="{EA2AC77E-A348-456A-860E-65E89C6E92DF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CancianiGraziani .potx" id="{05823AA7-C655-4E3C-8E5B-37DD8E67920C}" vid="{77079020-AD24-4EE3-BA3A-2D5E1D8EEC9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PresentazioneCancianiGraziani </Template>
  <TotalTime>942</TotalTime>
  <Words>623</Words>
  <Application>Microsoft Office PowerPoint</Application>
  <PresentationFormat>Widescreen</PresentationFormat>
  <Paragraphs>138</Paragraphs>
  <Slides>13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1_Tema di Office</vt:lpstr>
      <vt:lpstr>TemaPresentazione</vt:lpstr>
      <vt:lpstr>Tema di Office</vt:lpstr>
      <vt:lpstr>Presentazione standard di PowerPoint</vt:lpstr>
      <vt:lpstr>Presentazione standard di PowerPoint</vt:lpstr>
      <vt:lpstr>Definizione del problema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Compatibilità Navigazionale dei Punti fissi</vt:lpstr>
      <vt:lpstr>Punteggio per partizione</vt:lpstr>
      <vt:lpstr>Presentazione standard di PowerPoint</vt:lpstr>
      <vt:lpstr>Presentazione standard di PowerPoint</vt:lpstr>
      <vt:lpstr>Sviluppi futuri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Lukas Canciani</dc:creator>
  <dc:description/>
  <cp:lastModifiedBy>Lukas Canciani</cp:lastModifiedBy>
  <cp:revision>25</cp:revision>
  <dcterms:created xsi:type="dcterms:W3CDTF">2019-10-15T23:00:51Z</dcterms:created>
  <dcterms:modified xsi:type="dcterms:W3CDTF">2019-10-23T11:33:52Z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